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06" r:id="rId2"/>
    <p:sldId id="279" r:id="rId3"/>
    <p:sldId id="280" r:id="rId4"/>
    <p:sldId id="310" r:id="rId5"/>
    <p:sldId id="311" r:id="rId6"/>
    <p:sldId id="312" r:id="rId7"/>
    <p:sldId id="313" r:id="rId8"/>
    <p:sldId id="314" r:id="rId9"/>
    <p:sldId id="315" r:id="rId10"/>
    <p:sldId id="286" r:id="rId11"/>
    <p:sldId id="307" r:id="rId12"/>
    <p:sldId id="309" r:id="rId13"/>
    <p:sldId id="316" r:id="rId14"/>
    <p:sldId id="344" r:id="rId15"/>
    <p:sldId id="317" r:id="rId16"/>
    <p:sldId id="318" r:id="rId17"/>
    <p:sldId id="319" r:id="rId18"/>
    <p:sldId id="320" r:id="rId19"/>
    <p:sldId id="322" r:id="rId20"/>
    <p:sldId id="323" r:id="rId21"/>
    <p:sldId id="325" r:id="rId22"/>
    <p:sldId id="327" r:id="rId23"/>
    <p:sldId id="328" r:id="rId24"/>
    <p:sldId id="329" r:id="rId25"/>
    <p:sldId id="331" r:id="rId26"/>
    <p:sldId id="332" r:id="rId27"/>
    <p:sldId id="334" r:id="rId28"/>
    <p:sldId id="335" r:id="rId29"/>
    <p:sldId id="337" r:id="rId30"/>
    <p:sldId id="338" r:id="rId31"/>
    <p:sldId id="339" r:id="rId32"/>
    <p:sldId id="340" r:id="rId33"/>
    <p:sldId id="342" r:id="rId34"/>
    <p:sldId id="343" r:id="rId35"/>
    <p:sldId id="34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sorterViewPr>
    <p:cViewPr varScale="1">
      <p:scale>
        <a:sx n="100" d="100"/>
        <a:sy n="100" d="100"/>
      </p:scale>
      <p:origin x="0" y="-12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BCD8D-45E7-4200-A454-642C4668EA74}" type="datetimeFigureOut">
              <a:rPr lang="pt-PT" smtClean="0"/>
              <a:t>10/10/2019</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2C137-D726-4FA5-9D24-4F2FA7E98A47}" type="slidenum">
              <a:rPr lang="pt-PT" smtClean="0"/>
              <a:t>‹#›</a:t>
            </a:fld>
            <a:endParaRPr lang="pt-PT"/>
          </a:p>
        </p:txBody>
      </p:sp>
    </p:spTree>
    <p:extLst>
      <p:ext uri="{BB962C8B-B14F-4D97-AF65-F5344CB8AC3E}">
        <p14:creationId xmlns:p14="http://schemas.microsoft.com/office/powerpoint/2010/main" val="3904524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285C6783-EAD4-4F0F-891B-706C1017E357}" type="slidenum">
              <a:rPr lang="en-US" altLang="pt-PT" sz="1200">
                <a:latin typeface="Times New Roman" panose="02020603050405020304" pitchFamily="18" charset="0"/>
              </a:rPr>
              <a:pPr eaLnBrk="1" hangingPunct="1"/>
              <a:t>2</a:t>
            </a:fld>
            <a:endParaRPr lang="en-US" altLang="pt-PT" sz="1200">
              <a:latin typeface="Times New Roman" panose="02020603050405020304"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tLang="pt-PT" smtClean="0"/>
          </a:p>
        </p:txBody>
      </p:sp>
    </p:spTree>
    <p:extLst>
      <p:ext uri="{BB962C8B-B14F-4D97-AF65-F5344CB8AC3E}">
        <p14:creationId xmlns:p14="http://schemas.microsoft.com/office/powerpoint/2010/main" val="22364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E379B1F0-6DB5-487F-A0CB-CF59A58B218B}" type="slidenum">
              <a:rPr lang="en-US" altLang="pt-PT" sz="1200">
                <a:latin typeface="Times New Roman" panose="02020603050405020304" pitchFamily="18" charset="0"/>
              </a:rPr>
              <a:pPr eaLnBrk="1" hangingPunct="1"/>
              <a:t>3</a:t>
            </a:fld>
            <a:endParaRPr lang="en-US" altLang="pt-PT" sz="1200">
              <a:latin typeface="Times New Roman" panose="02020603050405020304"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pt-PT" smtClean="0"/>
          </a:p>
        </p:txBody>
      </p:sp>
    </p:spTree>
    <p:extLst>
      <p:ext uri="{BB962C8B-B14F-4D97-AF65-F5344CB8AC3E}">
        <p14:creationId xmlns:p14="http://schemas.microsoft.com/office/powerpoint/2010/main" val="229439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PT" altLang="pt-PT"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0D9340-C6ED-467D-AA93-B88D571CBF5B}" type="slidenum">
              <a:rPr lang="pt-PT" altLang="pt-PT" smtClean="0"/>
              <a:pPr/>
              <a:t>15</a:t>
            </a:fld>
            <a:endParaRPr lang="pt-PT" altLang="pt-PT" smtClean="0"/>
          </a:p>
        </p:txBody>
      </p:sp>
    </p:spTree>
    <p:extLst>
      <p:ext uri="{BB962C8B-B14F-4D97-AF65-F5344CB8AC3E}">
        <p14:creationId xmlns:p14="http://schemas.microsoft.com/office/powerpoint/2010/main" val="107193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pt-PT" smtClean="0"/>
              <a:t>http://dairy4future.eu/ </a:t>
            </a:r>
            <a:endParaRPr lang="pt-PT" altLang="pt-PT"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D2A2B1-F52C-422A-9A42-0764A8DA816B}" type="slidenum">
              <a:rPr lang="pt-PT" altLang="pt-PT" smtClean="0"/>
              <a:pPr/>
              <a:t>16</a:t>
            </a:fld>
            <a:endParaRPr lang="pt-PT" altLang="pt-PT" smtClean="0"/>
          </a:p>
        </p:txBody>
      </p:sp>
    </p:spTree>
    <p:extLst>
      <p:ext uri="{BB962C8B-B14F-4D97-AF65-F5344CB8AC3E}">
        <p14:creationId xmlns:p14="http://schemas.microsoft.com/office/powerpoint/2010/main" val="174679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PT" b="1" smtClean="0"/>
              <a:t>Rehabilitation of degraded lands through engineered soils using amendments/wastes</a:t>
            </a:r>
            <a:endParaRPr lang="pt-PT" altLang="pt-PT" smtClean="0"/>
          </a:p>
          <a:p>
            <a:pPr eaLnBrk="1" hangingPunct="1">
              <a:spcBef>
                <a:spcPct val="0"/>
              </a:spcBef>
            </a:pPr>
            <a:r>
              <a:rPr lang="en-US" altLang="pt-PT" smtClean="0"/>
              <a:t> </a:t>
            </a:r>
            <a:endParaRPr lang="pt-PT" altLang="pt-PT" smtClean="0"/>
          </a:p>
          <a:p>
            <a:pPr eaLnBrk="1" hangingPunct="1">
              <a:spcBef>
                <a:spcPct val="0"/>
              </a:spcBef>
            </a:pPr>
            <a:r>
              <a:rPr lang="en-GB" altLang="pt-PT" smtClean="0"/>
              <a:t>-Technosols construction for halophyte cultivation, using salt sediments and organic wastes irrigated with brackish water.</a:t>
            </a:r>
            <a:endParaRPr lang="pt-PT" altLang="pt-PT" smtClean="0"/>
          </a:p>
          <a:p>
            <a:pPr eaLnBrk="1" hangingPunct="1">
              <a:spcBef>
                <a:spcPct val="0"/>
              </a:spcBef>
            </a:pPr>
            <a:r>
              <a:rPr lang="en-GB" altLang="pt-PT" smtClean="0"/>
              <a:t>-Technosols construction for the rehabilitation of mine wastes and lablab (</a:t>
            </a:r>
            <a:r>
              <a:rPr lang="en-US" altLang="pt-PT" i="1" smtClean="0"/>
              <a:t>Lablab purpureus </a:t>
            </a:r>
            <a:r>
              <a:rPr lang="en-US" altLang="pt-PT" smtClean="0"/>
              <a:t>- Fabaceae) </a:t>
            </a:r>
            <a:r>
              <a:rPr lang="en-GB" altLang="pt-PT" smtClean="0"/>
              <a:t>cultivation </a:t>
            </a:r>
            <a:endParaRPr lang="pt-PT" altLang="pt-PT" smtClean="0"/>
          </a:p>
          <a:p>
            <a:pPr eaLnBrk="1" hangingPunct="1">
              <a:spcBef>
                <a:spcPct val="0"/>
              </a:spcBef>
            </a:pPr>
            <a:r>
              <a:rPr lang="en-GB" altLang="pt-PT" smtClean="0"/>
              <a:t> </a:t>
            </a:r>
            <a:endParaRPr lang="pt-PT" altLang="pt-PT" smtClean="0"/>
          </a:p>
          <a:p>
            <a:pPr eaLnBrk="1" hangingPunct="1">
              <a:spcBef>
                <a:spcPct val="0"/>
              </a:spcBef>
            </a:pPr>
            <a:r>
              <a:rPr lang="en-GB" altLang="pt-PT" smtClean="0"/>
              <a:t>Recovery of degraded soils and mine wastes as well salt sediments valorisation through Technosols construction using organic and inorganic wastes/amendments. Technosols design can be complex and amendments choice and application rates must be adjusted </a:t>
            </a:r>
            <a:r>
              <a:rPr lang="en-US" altLang="pt-PT" smtClean="0"/>
              <a:t>to the conditions of each degraded substratum to obtain a specific Technosol for each problem. The main goal of the Technosols is to improve the characteristics and functions of degraded lands at chemical, physical, and biological levels as well as to allow a better plant development.</a:t>
            </a:r>
            <a:endParaRPr lang="pt-PT" altLang="pt-PT" smtClean="0"/>
          </a:p>
          <a:p>
            <a:pPr eaLnBrk="1" hangingPunct="1">
              <a:spcBef>
                <a:spcPct val="0"/>
              </a:spcBef>
            </a:pPr>
            <a:endParaRPr lang="pt-PT" altLang="pt-PT"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25C5D3-AF16-4213-91DA-DFC781C2CE8A}" type="slidenum">
              <a:rPr lang="pt-PT" altLang="pt-PT" smtClean="0"/>
              <a:pPr/>
              <a:t>23</a:t>
            </a:fld>
            <a:endParaRPr lang="pt-PT" altLang="pt-PT" smtClean="0"/>
          </a:p>
        </p:txBody>
      </p:sp>
    </p:spTree>
    <p:extLst>
      <p:ext uri="{BB962C8B-B14F-4D97-AF65-F5344CB8AC3E}">
        <p14:creationId xmlns:p14="http://schemas.microsoft.com/office/powerpoint/2010/main" val="23701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pt-PT" smtClean="0"/>
          </a:p>
        </p:txBody>
      </p:sp>
      <p:sp>
        <p:nvSpPr>
          <p:cNvPr id="3072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PT" altLang="pt-PT" smtClean="0"/>
          </a:p>
        </p:txBody>
      </p:sp>
      <p:sp>
        <p:nvSpPr>
          <p:cNvPr id="3072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B8B563-82AC-4CE2-BF70-E9A90B7DC2BC}" type="slidenum">
              <a:rPr lang="pt-PT" altLang="pt-PT" smtClean="0"/>
              <a:pPr/>
              <a:t>26</a:t>
            </a:fld>
            <a:endParaRPr lang="pt-PT" altLang="pt-PT" smtClean="0"/>
          </a:p>
        </p:txBody>
      </p:sp>
    </p:spTree>
    <p:extLst>
      <p:ext uri="{BB962C8B-B14F-4D97-AF65-F5344CB8AC3E}">
        <p14:creationId xmlns:p14="http://schemas.microsoft.com/office/powerpoint/2010/main" val="84239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Posição da Imagem do Diapositivo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Marcador de Posição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PT" altLang="pt-PT" smtClean="0"/>
          </a:p>
        </p:txBody>
      </p:sp>
      <p:sp>
        <p:nvSpPr>
          <p:cNvPr id="34820" name="Marcador de Posição do Cabeçalho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PT" altLang="pt-PT" smtClean="0"/>
          </a:p>
        </p:txBody>
      </p:sp>
      <p:sp>
        <p:nvSpPr>
          <p:cNvPr id="34821" name="Marcador de Posição do Número do Diapositivo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7E8664-98BC-40A5-A4DA-94832868F3B6}" type="slidenum">
              <a:rPr lang="pt-PT" altLang="pt-PT" smtClean="0"/>
              <a:pPr/>
              <a:t>28</a:t>
            </a:fld>
            <a:endParaRPr lang="pt-PT" altLang="pt-PT" smtClean="0"/>
          </a:p>
        </p:txBody>
      </p:sp>
    </p:spTree>
    <p:extLst>
      <p:ext uri="{BB962C8B-B14F-4D97-AF65-F5344CB8AC3E}">
        <p14:creationId xmlns:p14="http://schemas.microsoft.com/office/powerpoint/2010/main" val="2967899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pt-PT" smtClean="0"/>
          </a:p>
        </p:txBody>
      </p:sp>
      <p:sp>
        <p:nvSpPr>
          <p:cNvPr id="4301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PT" altLang="pt-PT" smtClean="0"/>
          </a:p>
        </p:txBody>
      </p:sp>
      <p:sp>
        <p:nvSpPr>
          <p:cNvPr id="430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9597C14-3A73-41C0-B12D-5BEBE514952A}" type="slidenum">
              <a:rPr lang="pt-PT" altLang="pt-PT" smtClean="0"/>
              <a:pPr/>
              <a:t>33</a:t>
            </a:fld>
            <a:endParaRPr lang="pt-PT" altLang="pt-PT" smtClean="0"/>
          </a:p>
        </p:txBody>
      </p:sp>
    </p:spTree>
    <p:extLst>
      <p:ext uri="{BB962C8B-B14F-4D97-AF65-F5344CB8AC3E}">
        <p14:creationId xmlns:p14="http://schemas.microsoft.com/office/powerpoint/2010/main" val="2634814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PT" altLang="pt-PT"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783082-992D-48B5-AC10-41D96E0DDE8F}" type="slidenum">
              <a:rPr lang="pt-PT" altLang="pt-PT" smtClean="0"/>
              <a:pPr/>
              <a:t>34</a:t>
            </a:fld>
            <a:endParaRPr lang="pt-PT" altLang="pt-PT" smtClean="0"/>
          </a:p>
        </p:txBody>
      </p:sp>
    </p:spTree>
    <p:extLst>
      <p:ext uri="{BB962C8B-B14F-4D97-AF65-F5344CB8AC3E}">
        <p14:creationId xmlns:p14="http://schemas.microsoft.com/office/powerpoint/2010/main" val="191041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77A5751C-6278-40D1-9B8D-DB85031E9A8E}" type="datetimeFigureOut">
              <a:rPr lang="en-US" smtClean="0"/>
              <a:t>10/10/2019</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8DABE76D-3A9F-43E0-B903-B054453D01CF}"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096085797"/>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A5751C-6278-40D1-9B8D-DB85031E9A8E}"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BE76D-3A9F-43E0-B903-B054453D01CF}" type="slidenum">
              <a:rPr lang="en-US" smtClean="0"/>
              <a:t>‹#›</a:t>
            </a:fld>
            <a:endParaRPr lang="en-US"/>
          </a:p>
        </p:txBody>
      </p:sp>
    </p:spTree>
    <p:extLst>
      <p:ext uri="{BB962C8B-B14F-4D97-AF65-F5344CB8AC3E}">
        <p14:creationId xmlns:p14="http://schemas.microsoft.com/office/powerpoint/2010/main" val="237439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77A5751C-6278-40D1-9B8D-DB85031E9A8E}" type="datetimeFigureOut">
              <a:rPr lang="en-US" smtClean="0"/>
              <a:t>10/10/2019</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8DABE76D-3A9F-43E0-B903-B054453D01CF}"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572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A5751C-6278-40D1-9B8D-DB85031E9A8E}"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BE76D-3A9F-43E0-B903-B054453D01CF}" type="slidenum">
              <a:rPr lang="en-US" smtClean="0"/>
              <a:t>‹#›</a:t>
            </a:fld>
            <a:endParaRPr lang="en-US"/>
          </a:p>
        </p:txBody>
      </p:sp>
    </p:spTree>
    <p:extLst>
      <p:ext uri="{BB962C8B-B14F-4D97-AF65-F5344CB8AC3E}">
        <p14:creationId xmlns:p14="http://schemas.microsoft.com/office/powerpoint/2010/main" val="132613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77A5751C-6278-40D1-9B8D-DB85031E9A8E}" type="datetimeFigureOut">
              <a:rPr lang="en-US" smtClean="0"/>
              <a:t>10/10/2019</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8DABE76D-3A9F-43E0-B903-B054453D01CF}"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39068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7A5751C-6278-40D1-9B8D-DB85031E9A8E}"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BE76D-3A9F-43E0-B903-B054453D01CF}" type="slidenum">
              <a:rPr lang="en-US" smtClean="0"/>
              <a:t>‹#›</a:t>
            </a:fld>
            <a:endParaRPr lang="en-US"/>
          </a:p>
        </p:txBody>
      </p:sp>
    </p:spTree>
    <p:extLst>
      <p:ext uri="{BB962C8B-B14F-4D97-AF65-F5344CB8AC3E}">
        <p14:creationId xmlns:p14="http://schemas.microsoft.com/office/powerpoint/2010/main" val="909677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7A5751C-6278-40D1-9B8D-DB85031E9A8E}" type="datetimeFigureOut">
              <a:rPr lang="en-US" smtClean="0"/>
              <a:t>10/10/2019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ABE76D-3A9F-43E0-B903-B054453D01CF}" type="slidenum">
              <a:rPr lang="en-US" smtClean="0"/>
              <a:t>‹#›</a:t>
            </a:fld>
            <a:endParaRPr lang="en-US"/>
          </a:p>
        </p:txBody>
      </p:sp>
    </p:spTree>
    <p:extLst>
      <p:ext uri="{BB962C8B-B14F-4D97-AF65-F5344CB8AC3E}">
        <p14:creationId xmlns:p14="http://schemas.microsoft.com/office/powerpoint/2010/main" val="3248595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7A5751C-6278-40D1-9B8D-DB85031E9A8E}" type="datetimeFigureOut">
              <a:rPr lang="en-US" smtClean="0"/>
              <a:t>10/10/2019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ABE76D-3A9F-43E0-B903-B054453D01CF}" type="slidenum">
              <a:rPr lang="en-US" smtClean="0"/>
              <a:t>‹#›</a:t>
            </a:fld>
            <a:endParaRPr lang="en-US"/>
          </a:p>
        </p:txBody>
      </p:sp>
    </p:spTree>
    <p:extLst>
      <p:ext uri="{BB962C8B-B14F-4D97-AF65-F5344CB8AC3E}">
        <p14:creationId xmlns:p14="http://schemas.microsoft.com/office/powerpoint/2010/main" val="569366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77A5751C-6278-40D1-9B8D-DB85031E9A8E}" type="datetimeFigureOut">
              <a:rPr lang="en-US" smtClean="0"/>
              <a:t>10/10/2019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ABE76D-3A9F-43E0-B903-B054453D01CF}" type="slidenum">
              <a:rPr lang="en-US" smtClean="0"/>
              <a:t>‹#›</a:t>
            </a:fld>
            <a:endParaRPr lang="en-US"/>
          </a:p>
        </p:txBody>
      </p:sp>
    </p:spTree>
    <p:extLst>
      <p:ext uri="{BB962C8B-B14F-4D97-AF65-F5344CB8AC3E}">
        <p14:creationId xmlns:p14="http://schemas.microsoft.com/office/powerpoint/2010/main" val="393477041"/>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77A5751C-6278-40D1-9B8D-DB85031E9A8E}" type="datetimeFigureOut">
              <a:rPr lang="en-US" smtClean="0"/>
              <a:t>10/10/2019</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8DABE76D-3A9F-43E0-B903-B054453D01CF}" type="slidenum">
              <a:rPr lang="en-US" smtClean="0"/>
              <a:t>‹#›</a:t>
            </a:fld>
            <a:endParaRPr lang="en-US"/>
          </a:p>
        </p:txBody>
      </p:sp>
    </p:spTree>
    <p:extLst>
      <p:ext uri="{BB962C8B-B14F-4D97-AF65-F5344CB8AC3E}">
        <p14:creationId xmlns:p14="http://schemas.microsoft.com/office/powerpoint/2010/main" val="2236368936"/>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77A5751C-6278-40D1-9B8D-DB85031E9A8E}" type="datetimeFigureOut">
              <a:rPr lang="en-US" smtClean="0"/>
              <a:t>10/10/2019</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8DABE76D-3A9F-43E0-B903-B054453D01CF}" type="slidenum">
              <a:rPr lang="en-US" smtClean="0"/>
              <a:t>‹#›</a:t>
            </a:fld>
            <a:endParaRPr lang="en-US"/>
          </a:p>
        </p:txBody>
      </p:sp>
    </p:spTree>
    <p:extLst>
      <p:ext uri="{BB962C8B-B14F-4D97-AF65-F5344CB8AC3E}">
        <p14:creationId xmlns:p14="http://schemas.microsoft.com/office/powerpoint/2010/main" val="97549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77A5751C-6278-40D1-9B8D-DB85031E9A8E}" type="datetimeFigureOut">
              <a:rPr lang="en-US" smtClean="0"/>
              <a:t>10/10/2019</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8DABE76D-3A9F-43E0-B903-B054453D01CF}"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884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isa.ulisboa.pt/files/da/priv/articles/2019-01/Normas_para_a_elaboracao_da_dissertacao_de_mestrado_2018_2019.pdf"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15.jpeg"/><Relationship Id="rId10" Type="http://schemas.openxmlformats.org/officeDocument/2006/relationships/image" Target="../media/image43.png"/><Relationship Id="rId4" Type="http://schemas.openxmlformats.org/officeDocument/2006/relationships/image" Target="../media/image14.jpe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5.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3.emf"/><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56.jpeg"/><Relationship Id="rId4" Type="http://schemas.openxmlformats.org/officeDocument/2006/relationships/image" Target="../media/image12.jpe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hyperlink" Target="http://www.nutri2cycle.eu/"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www.isa.ulisboa.pt/proj/nitroportugal/" TargetMode="External"/><Relationship Id="rId7" Type="http://schemas.openxmlformats.org/officeDocument/2006/relationships/hyperlink" Target="https://ciencias.ulisboa.p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hyperlink" Target="https://www.intiasa.es/en/batfarm-software.html?lang=en_U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emf"/><Relationship Id="rId7"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hyperlink" Target="http://archvaladares.com/" TargetMode="External"/><Relationship Id="rId11" Type="http://schemas.openxmlformats.org/officeDocument/2006/relationships/image" Target="../media/image85.jpeg"/><Relationship Id="rId5" Type="http://schemas.openxmlformats.org/officeDocument/2006/relationships/image" Target="../media/image80.jpeg"/><Relationship Id="rId10" Type="http://schemas.openxmlformats.org/officeDocument/2006/relationships/image" Target="../media/image84.jpeg"/><Relationship Id="rId4" Type="http://schemas.openxmlformats.org/officeDocument/2006/relationships/hyperlink" Target="http://www.google.pt/url?sa=i&amp;rct=j&amp;q=&amp;esrc=s&amp;source=images&amp;cd=&amp;ved=0ahUKEwiX3uzmlvDNAhXFHxoKHUWEDO0QjRwIBw&amp;url=http://pt.kompass.com/c/plastidom-plasticos-industriais-e-domesticos-s-a/pt002885/&amp;psig=AFQjCNEBS93FO1HOP3VTdu0NDwjk7vBMpQ&amp;ust=1468490198374276" TargetMode="External"/><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1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90.png"/><Relationship Id="rId5" Type="http://schemas.openxmlformats.org/officeDocument/2006/relationships/image" Target="../media/image14.jpeg"/><Relationship Id="rId10" Type="http://schemas.openxmlformats.org/officeDocument/2006/relationships/image" Target="../media/image89.jpeg"/><Relationship Id="rId4" Type="http://schemas.openxmlformats.org/officeDocument/2006/relationships/image" Target="../media/image13.jpeg"/><Relationship Id="rId9" Type="http://schemas.openxmlformats.org/officeDocument/2006/relationships/image" Target="../media/image88.jpeg"/></Relationships>
</file>

<file path=ppt/slides/_rels/slide3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092" y="457489"/>
            <a:ext cx="10515600" cy="1325563"/>
          </a:xfrm>
          <a:noFill/>
        </p:spPr>
        <p:txBody>
          <a:bodyPr/>
          <a:lstStyle/>
          <a:p>
            <a:r>
              <a:rPr lang="pt-PT" dirty="0" smtClean="0"/>
              <a:t>TIPOS DE TESES DE MESTRADO</a:t>
            </a:r>
            <a:endParaRPr lang="pt-PT" dirty="0"/>
          </a:p>
        </p:txBody>
      </p:sp>
      <p:sp>
        <p:nvSpPr>
          <p:cNvPr id="3" name="Content Placeholder 2"/>
          <p:cNvSpPr>
            <a:spLocks noGrp="1"/>
          </p:cNvSpPr>
          <p:nvPr>
            <p:ph idx="1"/>
          </p:nvPr>
        </p:nvSpPr>
        <p:spPr>
          <a:xfrm>
            <a:off x="718128" y="2516818"/>
            <a:ext cx="10515600" cy="2526237"/>
          </a:xfrm>
        </p:spPr>
        <p:txBody>
          <a:bodyPr>
            <a:noAutofit/>
          </a:bodyPr>
          <a:lstStyle/>
          <a:p>
            <a:pPr marL="742950" indent="-742950">
              <a:buFont typeface="+mj-lt"/>
              <a:buAutoNum type="arabicPeriod"/>
            </a:pPr>
            <a:r>
              <a:rPr lang="pt-PT" b="1" dirty="0" smtClean="0"/>
              <a:t>RELATÓRIOS DE ATIVIDADE PROFISSIONAL</a:t>
            </a:r>
          </a:p>
          <a:p>
            <a:pPr marL="0" indent="0">
              <a:buNone/>
            </a:pPr>
            <a:r>
              <a:rPr lang="pt-PT" b="1" dirty="0" smtClean="0"/>
              <a:t>Relatório </a:t>
            </a:r>
            <a:r>
              <a:rPr lang="pt-PT" b="1" dirty="0"/>
              <a:t>Integrador da Atividade Profissional</a:t>
            </a:r>
          </a:p>
          <a:p>
            <a:pPr marL="742950" indent="-742950">
              <a:buFont typeface="+mj-lt"/>
              <a:buAutoNum type="arabicPeriod"/>
            </a:pPr>
            <a:endParaRPr lang="pt-PT" b="1" dirty="0" smtClean="0"/>
          </a:p>
          <a:p>
            <a:pPr marL="0" indent="0">
              <a:buNone/>
            </a:pPr>
            <a:r>
              <a:rPr lang="pt-PT" b="1" dirty="0" smtClean="0"/>
              <a:t>2. RELATÓRIOS TÉCNICO CIENTÍFICOS</a:t>
            </a:r>
          </a:p>
          <a:p>
            <a:pPr marL="0" indent="0">
              <a:buNone/>
            </a:pPr>
            <a:r>
              <a:rPr lang="pt-PT" b="1" i="1" dirty="0" smtClean="0"/>
              <a:t>Dissertação</a:t>
            </a:r>
            <a:r>
              <a:rPr lang="pt-PT" b="1" dirty="0" smtClean="0"/>
              <a:t> </a:t>
            </a:r>
            <a:r>
              <a:rPr lang="pt-PT" b="1" dirty="0"/>
              <a:t>de </a:t>
            </a:r>
            <a:r>
              <a:rPr lang="pt-PT" b="1" i="1" dirty="0"/>
              <a:t>Mestrado</a:t>
            </a:r>
            <a:r>
              <a:rPr lang="pt-PT" b="1" dirty="0"/>
              <a:t> </a:t>
            </a:r>
          </a:p>
          <a:p>
            <a:pPr marL="742950" indent="-742950">
              <a:buFont typeface="+mj-lt"/>
              <a:buAutoNum type="arabicPeriod"/>
            </a:pPr>
            <a:endParaRPr lang="pt-PT" b="1" dirty="0" smtClean="0"/>
          </a:p>
        </p:txBody>
      </p:sp>
      <p:sp>
        <p:nvSpPr>
          <p:cNvPr id="4" name="Rectangle 3"/>
          <p:cNvSpPr/>
          <p:nvPr/>
        </p:nvSpPr>
        <p:spPr>
          <a:xfrm>
            <a:off x="415636" y="5759989"/>
            <a:ext cx="9975274" cy="646331"/>
          </a:xfrm>
          <a:prstGeom prst="rect">
            <a:avLst/>
          </a:prstGeom>
        </p:spPr>
        <p:txBody>
          <a:bodyPr wrap="square">
            <a:spAutoFit/>
          </a:bodyPr>
          <a:lstStyle/>
          <a:p>
            <a:r>
              <a:rPr lang="pt-PT" dirty="0" smtClean="0">
                <a:hlinkClick r:id="rId2"/>
              </a:rPr>
              <a:t>Normas_para_a_elaboracao_da_dissertacao_de_mestrado_2018_2019.pdf</a:t>
            </a:r>
            <a:endParaRPr lang="pt-PT" dirty="0" smtClean="0"/>
          </a:p>
          <a:p>
            <a:r>
              <a:rPr lang="pt-PT" dirty="0"/>
              <a:t>https://www.isa.ulisboa.pt/da/anuncios/normas-para-elaboracao-dissertacao-de-mestrado-20182019</a:t>
            </a:r>
          </a:p>
        </p:txBody>
      </p:sp>
    </p:spTree>
    <p:extLst>
      <p:ext uri="{BB962C8B-B14F-4D97-AF65-F5344CB8AC3E}">
        <p14:creationId xmlns:p14="http://schemas.microsoft.com/office/powerpoint/2010/main" val="1855226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25" y="188914"/>
            <a:ext cx="5905500" cy="651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Box 1"/>
          <p:cNvSpPr txBox="1">
            <a:spLocks noChangeArrowheads="1"/>
          </p:cNvSpPr>
          <p:nvPr/>
        </p:nvSpPr>
        <p:spPr bwMode="auto">
          <a:xfrm>
            <a:off x="655782" y="2205038"/>
            <a:ext cx="42162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pt-PT" altLang="pt-PT" dirty="0" smtClean="0"/>
              <a:t>Relatório de mestrado sob a forma de artigo científico para submeter </a:t>
            </a:r>
            <a:r>
              <a:rPr lang="pt-PT" altLang="pt-PT" dirty="0"/>
              <a:t>a </a:t>
            </a:r>
            <a:r>
              <a:rPr lang="pt-PT" altLang="pt-PT" dirty="0" smtClean="0"/>
              <a:t>publicação numa revista da especialidade</a:t>
            </a:r>
            <a:endParaRPr lang="pt-PT" altLang="pt-PT" dirty="0"/>
          </a:p>
        </p:txBody>
      </p:sp>
    </p:spTree>
    <p:extLst>
      <p:ext uri="{BB962C8B-B14F-4D97-AF65-F5344CB8AC3E}">
        <p14:creationId xmlns:p14="http://schemas.microsoft.com/office/powerpoint/2010/main" val="3072901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163" y="0"/>
            <a:ext cx="5271222"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879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240" y="389358"/>
            <a:ext cx="11024315" cy="6032421"/>
          </a:xfrm>
          <a:prstGeom prst="rect">
            <a:avLst/>
          </a:prstGeom>
        </p:spPr>
        <p:txBody>
          <a:bodyPr wrap="square">
            <a:spAutoFit/>
          </a:bodyPr>
          <a:lstStyle/>
          <a:p>
            <a:pPr>
              <a:spcAft>
                <a:spcPts val="0"/>
              </a:spcAft>
            </a:pPr>
            <a:r>
              <a:rPr lang="pt-PT" u="sng" dirty="0">
                <a:solidFill>
                  <a:srgbClr val="393939"/>
                </a:solidFill>
                <a:latin typeface="Calibri" panose="020F0502020204030204" pitchFamily="34" charset="0"/>
                <a:ea typeface="MS Mincho"/>
                <a:cs typeface="FranklinGothicURW-Lig"/>
              </a:rPr>
              <a:t>Dissertações </a:t>
            </a:r>
            <a:r>
              <a:rPr lang="pt-PT" u="sng" dirty="0" smtClean="0">
                <a:solidFill>
                  <a:srgbClr val="393939"/>
                </a:solidFill>
                <a:latin typeface="Calibri" panose="020F0502020204030204" pitchFamily="34" charset="0"/>
                <a:ea typeface="MS Mincho"/>
                <a:cs typeface="FranklinGothicURW-Lig"/>
              </a:rPr>
              <a:t>de Engenharia do Ambiente: exemplos</a:t>
            </a:r>
            <a:endParaRPr lang="en-US" sz="2800" dirty="0">
              <a:latin typeface="Cambria" panose="02040503050406030204" pitchFamily="18" charset="0"/>
              <a:ea typeface="MS Mincho"/>
              <a:cs typeface="Times New Roman" panose="02020603050405020304" pitchFamily="18" charset="0"/>
            </a:endParaRPr>
          </a:p>
          <a:p>
            <a:pPr algn="just">
              <a:spcAft>
                <a:spcPts val="0"/>
              </a:spcAft>
            </a:pPr>
            <a:r>
              <a:rPr lang="pt-PT" sz="700" dirty="0">
                <a:solidFill>
                  <a:srgbClr val="393939"/>
                </a:solidFill>
                <a:latin typeface="Calibri" panose="020F0502020204030204" pitchFamily="34" charset="0"/>
                <a:ea typeface="MS Mincho"/>
                <a:cs typeface="FranklinGothicURW-Lig"/>
              </a:rPr>
              <a:t> </a:t>
            </a:r>
            <a:endParaRPr lang="en-US" sz="2800" dirty="0">
              <a:latin typeface="Cambria" panose="02040503050406030204" pitchFamily="18" charset="0"/>
              <a:ea typeface="MS Mincho"/>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Coberturas ajardinadas: a Importância do substrato técnico e contribuição para o seu uso, com a possibilidade de valorização de resíduos.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Avaliação de pegada de fósforo em Portugal e desenvolvimento de sistema de saneamento para a sua </a:t>
            </a:r>
            <a:r>
              <a:rPr lang="pt-PT" sz="1600" dirty="0" smtClean="0">
                <a:solidFill>
                  <a:srgbClr val="393939"/>
                </a:solidFill>
                <a:latin typeface="Calibri" panose="020F0502020204030204" pitchFamily="34" charset="0"/>
                <a:ea typeface="MS Mincho"/>
                <a:cs typeface="FranklinGothicURW-Lig"/>
              </a:rPr>
              <a:t>recuperação</a:t>
            </a:r>
          </a:p>
          <a:p>
            <a:pPr marL="342900" lvl="0" indent="-342900" algn="just">
              <a:lnSpc>
                <a:spcPct val="115000"/>
              </a:lnSpc>
              <a:spcAft>
                <a:spcPts val="1000"/>
              </a:spcAft>
              <a:buFont typeface="Symbol" panose="05050102010706020507" pitchFamily="18" charset="2"/>
              <a:buChar char=""/>
            </a:pPr>
            <a:r>
              <a:rPr lang="pt-PT" sz="1600" dirty="0"/>
              <a:t>Analise de viabilidade de uma cadeia de produto para </a:t>
            </a:r>
            <a:r>
              <a:rPr lang="pt-PT" sz="1600" dirty="0" err="1"/>
              <a:t>oleos</a:t>
            </a:r>
            <a:r>
              <a:rPr lang="pt-PT" sz="1600" dirty="0"/>
              <a:t> lubrificantes regenerados</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Indicadores de avaliação técnica, económica e ambiental de um sistema de recolha de resíduos de embalagens.</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Atividade agrícola e agropecuária na região hidrográfica do rio Douro: determinação da pegada hídrica e avaliação dos fluxos de água </a:t>
            </a:r>
            <a:r>
              <a:rPr lang="pt-PT" sz="1600" dirty="0" smtClean="0">
                <a:solidFill>
                  <a:srgbClr val="393939"/>
                </a:solidFill>
                <a:latin typeface="Calibri" panose="020F0502020204030204" pitchFamily="34" charset="0"/>
                <a:ea typeface="MS Mincho"/>
                <a:cs typeface="FranklinGothicURW-Lig"/>
              </a:rPr>
              <a:t>virtual</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err="1">
                <a:solidFill>
                  <a:srgbClr val="393939"/>
                </a:solidFill>
                <a:latin typeface="Calibri" panose="020F0502020204030204" pitchFamily="34" charset="0"/>
                <a:ea typeface="MS Mincho"/>
                <a:cs typeface="FranklinGothicURW-Lig"/>
              </a:rPr>
              <a:t>Optimização</a:t>
            </a:r>
            <a:r>
              <a:rPr lang="pt-PT" sz="1600" dirty="0">
                <a:solidFill>
                  <a:srgbClr val="393939"/>
                </a:solidFill>
                <a:latin typeface="Calibri" panose="020F0502020204030204" pitchFamily="34" charset="0"/>
                <a:ea typeface="MS Mincho"/>
                <a:cs typeface="FranklinGothicURW-Lig"/>
              </a:rPr>
              <a:t> de processos de tratamento primário para incrementar a eficiência energética dos sistemas de tratamento de águas residuais por lamas ativadas.</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Contributo para a recuperação da Ribeira da Caridade – avaliação da qualidade da água.</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A capacidade de armazenamento de carbono nos ecossistemas  em áreas periurbanas da AML.</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Contributo para a minimização do consumo energético numa ETAR: estudo do efeito de diferentes proporções de lamas primárias e ativadas no processo de digestão anaeróbia – O estudo de caso da ETAR do Seixal.</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Aplicação do processo </a:t>
            </a:r>
            <a:r>
              <a:rPr lang="pt-PT" sz="1600" i="1" dirty="0" err="1">
                <a:solidFill>
                  <a:srgbClr val="393939"/>
                </a:solidFill>
                <a:latin typeface="Calibri" panose="020F0502020204030204" pitchFamily="34" charset="0"/>
                <a:ea typeface="MS Mincho"/>
                <a:cs typeface="FranklinGothicURW-Lig"/>
              </a:rPr>
              <a:t>oxic-settling-anoxic</a:t>
            </a:r>
            <a:r>
              <a:rPr lang="pt-PT" sz="1600" dirty="0">
                <a:solidFill>
                  <a:srgbClr val="393939"/>
                </a:solidFill>
                <a:latin typeface="Calibri" panose="020F0502020204030204" pitchFamily="34" charset="0"/>
                <a:ea typeface="MS Mincho"/>
                <a:cs typeface="FranklinGothicURW-Lig"/>
              </a:rPr>
              <a:t> para a minimização da produção de lamas ativadas.</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pt-PT" sz="1600" dirty="0">
                <a:solidFill>
                  <a:srgbClr val="393939"/>
                </a:solidFill>
                <a:latin typeface="Calibri" panose="020F0502020204030204" pitchFamily="34" charset="0"/>
                <a:ea typeface="MS Mincho"/>
                <a:cs typeface="FranklinGothicURW-Lig"/>
              </a:rPr>
              <a:t>Estudo da gestão eficiente da água na cultura do pimento com filmes de cobertura do </a:t>
            </a:r>
            <a:r>
              <a:rPr lang="pt-PT" sz="1600" dirty="0" smtClean="0">
                <a:solidFill>
                  <a:srgbClr val="393939"/>
                </a:solidFill>
                <a:latin typeface="Calibri" panose="020F0502020204030204" pitchFamily="34" charset="0"/>
                <a:ea typeface="MS Mincho"/>
                <a:cs typeface="FranklinGothicURW-Lig"/>
              </a:rPr>
              <a:t>solo</a:t>
            </a:r>
            <a:endParaRPr lang="en-US" sz="24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70616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6763" y="720437"/>
            <a:ext cx="10474037" cy="5016758"/>
          </a:xfrm>
          <a:prstGeom prst="rect">
            <a:avLst/>
          </a:prstGeom>
          <a:noFill/>
        </p:spPr>
        <p:txBody>
          <a:bodyPr wrap="square" rtlCol="0">
            <a:spAutoFit/>
          </a:bodyPr>
          <a:lstStyle/>
          <a:p>
            <a:r>
              <a:rPr lang="pt-PT" sz="3200" dirty="0" smtClean="0"/>
              <a:t>COMO PROCURAR UM TEMA DE TRABALHO/ORIENTADOR?</a:t>
            </a:r>
          </a:p>
          <a:p>
            <a:endParaRPr lang="pt-PT" sz="3200" dirty="0"/>
          </a:p>
          <a:p>
            <a:pPr marL="457200" indent="-457200">
              <a:buFont typeface="Arial" panose="020B0604020202020204" pitchFamily="34" charset="0"/>
              <a:buChar char="•"/>
            </a:pPr>
            <a:r>
              <a:rPr lang="pt-PT" sz="3200" dirty="0" smtClean="0"/>
              <a:t>Selecionar um professor de interesse do curso de engenharia do ambiente ou afins</a:t>
            </a:r>
          </a:p>
          <a:p>
            <a:pPr marL="457200" indent="-457200">
              <a:buFont typeface="Arial" panose="020B0604020202020204" pitchFamily="34" charset="0"/>
              <a:buChar char="•"/>
            </a:pPr>
            <a:r>
              <a:rPr lang="pt-PT" sz="3200" dirty="0" smtClean="0"/>
              <a:t>Ver os temas oferecidos no ano respetivo e para os projetos em curso</a:t>
            </a:r>
          </a:p>
          <a:p>
            <a:pPr marL="457200" indent="-457200">
              <a:buFont typeface="Arial" panose="020B0604020202020204" pitchFamily="34" charset="0"/>
              <a:buChar char="•"/>
            </a:pPr>
            <a:r>
              <a:rPr lang="pt-PT" sz="3200" dirty="0" smtClean="0"/>
              <a:t>Selecionar um tema de interesse e procurar um orientador adequado ao tema</a:t>
            </a:r>
          </a:p>
          <a:p>
            <a:pPr marL="457200" indent="-457200">
              <a:buFont typeface="Arial" panose="020B0604020202020204" pitchFamily="34" charset="0"/>
              <a:buChar char="•"/>
            </a:pPr>
            <a:r>
              <a:rPr lang="pt-PT" sz="3200" dirty="0" smtClean="0"/>
              <a:t>Ajustar um tema externo a uma dissertação de mestrado. </a:t>
            </a:r>
            <a:r>
              <a:rPr lang="pt-PT" sz="3200" i="1" dirty="0" smtClean="0">
                <a:solidFill>
                  <a:srgbClr val="FF0000"/>
                </a:solidFill>
              </a:rPr>
              <a:t>NOTA</a:t>
            </a:r>
            <a:r>
              <a:rPr lang="pt-PT" sz="3200" dirty="0" smtClean="0">
                <a:solidFill>
                  <a:srgbClr val="FF0000"/>
                </a:solidFill>
              </a:rPr>
              <a:t>: orientador externo, tutor</a:t>
            </a:r>
            <a:endParaRPr lang="pt-PT" sz="3200" dirty="0">
              <a:solidFill>
                <a:srgbClr val="FF0000"/>
              </a:solidFill>
            </a:endParaRPr>
          </a:p>
        </p:txBody>
      </p:sp>
    </p:spTree>
    <p:extLst>
      <p:ext uri="{BB962C8B-B14F-4D97-AF65-F5344CB8AC3E}">
        <p14:creationId xmlns:p14="http://schemas.microsoft.com/office/powerpoint/2010/main" val="1942335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Alguns temas de interesse existentes no </a:t>
            </a:r>
            <a:r>
              <a:rPr lang="pt-PT" dirty="0" err="1" smtClean="0"/>
              <a:t>isa</a:t>
            </a:r>
            <a:endParaRPr lang="pt-PT" dirty="0"/>
          </a:p>
        </p:txBody>
      </p:sp>
    </p:spTree>
    <p:extLst>
      <p:ext uri="{BB962C8B-B14F-4D97-AF65-F5344CB8AC3E}">
        <p14:creationId xmlns:p14="http://schemas.microsoft.com/office/powerpoint/2010/main" val="210621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7"/>
          <p:cNvGrpSpPr>
            <a:grpSpLocks/>
          </p:cNvGrpSpPr>
          <p:nvPr/>
        </p:nvGrpSpPr>
        <p:grpSpPr bwMode="auto">
          <a:xfrm>
            <a:off x="3094039" y="-2852738"/>
            <a:ext cx="4149725" cy="2286000"/>
            <a:chOff x="-743845" y="3941618"/>
            <a:chExt cx="5017684" cy="2763982"/>
          </a:xfrm>
        </p:grpSpPr>
        <p:pic>
          <p:nvPicPr>
            <p:cNvPr id="11276" name="Picture 38" descr="\\suber\Fotografias\Espaços\reserva\PICT0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45" y="5297054"/>
              <a:ext cx="2471588"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480" y="3941618"/>
              <a:ext cx="2471588"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2710" y="5297054"/>
              <a:ext cx="2491129"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2" descr="New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818" y="3941618"/>
              <a:ext cx="2481359"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1268"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1269"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804989" y="828675"/>
            <a:ext cx="6048375" cy="1200150"/>
          </a:xfrm>
          <a:prstGeom prst="rect">
            <a:avLst/>
          </a:prstGeom>
          <a:solidFill>
            <a:schemeClr val="bg1"/>
          </a:solidFill>
        </p:spPr>
        <p:txBody>
          <a:bodyPr>
            <a:spAutoFit/>
          </a:bodyPr>
          <a:lstStyle/>
          <a:p>
            <a:pPr eaLnBrk="1" hangingPunct="1">
              <a:defRPr/>
            </a:pPr>
            <a:r>
              <a:rPr lang="en-GB" b="1" spc="300" dirty="0"/>
              <a:t>Animal slurry </a:t>
            </a:r>
            <a:r>
              <a:rPr lang="en-GB" b="1" spc="300" dirty="0" err="1"/>
              <a:t>hygienization</a:t>
            </a:r>
            <a:r>
              <a:rPr lang="en-GB" b="1" spc="300" dirty="0"/>
              <a:t> for use in industrial horticulture </a:t>
            </a:r>
          </a:p>
          <a:p>
            <a:pPr eaLnBrk="1" hangingPunct="1">
              <a:defRPr/>
            </a:pPr>
            <a:endParaRPr lang="en-GB" b="1" spc="300" dirty="0"/>
          </a:p>
          <a:p>
            <a:pPr eaLnBrk="1" hangingPunct="1">
              <a:defRPr/>
            </a:pPr>
            <a:r>
              <a:rPr lang="en-GB" b="1" i="1" spc="300" dirty="0"/>
              <a:t>Project </a:t>
            </a:r>
            <a:r>
              <a:rPr lang="en-GB" b="1" i="1" spc="300" dirty="0" err="1"/>
              <a:t>CleanSlurry</a:t>
            </a:r>
            <a:endParaRPr lang="en-GB" b="1" spc="300" dirty="0"/>
          </a:p>
        </p:txBody>
      </p:sp>
      <p:sp>
        <p:nvSpPr>
          <p:cNvPr id="19" name="Rectangle 2"/>
          <p:cNvSpPr/>
          <p:nvPr/>
        </p:nvSpPr>
        <p:spPr>
          <a:xfrm>
            <a:off x="1679575" y="2211388"/>
            <a:ext cx="6299200" cy="3785652"/>
          </a:xfrm>
          <a:prstGeom prst="rect">
            <a:avLst/>
          </a:prstGeom>
        </p:spPr>
        <p:txBody>
          <a:bodyPr>
            <a:spAutoFit/>
          </a:bodyPr>
          <a:lstStyle/>
          <a:p>
            <a:pPr eaLnBrk="1" hangingPunct="1">
              <a:defRPr/>
            </a:pPr>
            <a:r>
              <a:rPr lang="en-GB" sz="1600" b="1" spc="300" dirty="0"/>
              <a:t>To develop a simple and low-cost solution for animal slurry </a:t>
            </a:r>
            <a:r>
              <a:rPr lang="en-GB" sz="1600" b="1" spc="300" dirty="0" err="1"/>
              <a:t>hygienization</a:t>
            </a:r>
            <a:r>
              <a:rPr lang="en-GB" sz="1600" b="1" spc="300" dirty="0"/>
              <a:t> that do not generate new waste and improve its fertilizer value.</a:t>
            </a:r>
          </a:p>
          <a:p>
            <a:pPr eaLnBrk="1" hangingPunct="1">
              <a:defRPr/>
            </a:pPr>
            <a:endParaRPr lang="en-GB" sz="1600" b="1" spc="300" dirty="0"/>
          </a:p>
          <a:p>
            <a:pPr marL="342900" indent="-342900">
              <a:buFontTx/>
              <a:buAutoNum type="alphaLcParenR"/>
              <a:defRPr/>
            </a:pPr>
            <a:r>
              <a:rPr lang="en-GB" sz="1600" b="1" spc="300" dirty="0" err="1"/>
              <a:t>Hygienization</a:t>
            </a:r>
            <a:r>
              <a:rPr lang="en-GB" sz="1600" b="1" spc="300" dirty="0"/>
              <a:t> by acidification and by alkalinisation including acid scrubber or </a:t>
            </a:r>
            <a:r>
              <a:rPr lang="en-GB" sz="1600" b="1" spc="300" dirty="0" err="1"/>
              <a:t>biofilter</a:t>
            </a:r>
            <a:r>
              <a:rPr lang="en-GB" sz="1600" b="1" spc="300" dirty="0"/>
              <a:t> to control gaseous emissions</a:t>
            </a:r>
          </a:p>
          <a:p>
            <a:pPr marL="342900" indent="-342900">
              <a:buFontTx/>
              <a:buAutoNum type="alphaLcParenR"/>
              <a:defRPr/>
            </a:pPr>
            <a:endParaRPr lang="en-GB" sz="1600" b="1" spc="300" dirty="0"/>
          </a:p>
          <a:p>
            <a:pPr eaLnBrk="1" hangingPunct="1">
              <a:defRPr/>
            </a:pPr>
            <a:r>
              <a:rPr lang="en-GB" sz="1600" b="1" spc="300" dirty="0"/>
              <a:t>b) Soil application of treated slurry and </a:t>
            </a:r>
            <a:r>
              <a:rPr lang="en-GB" sz="1600" b="1" spc="300" dirty="0" err="1"/>
              <a:t>subproducts</a:t>
            </a:r>
            <a:r>
              <a:rPr lang="en-GB" sz="1600" b="1" spc="300" dirty="0"/>
              <a:t> as organic fertilizers in industrial horticulture</a:t>
            </a:r>
          </a:p>
          <a:p>
            <a:pPr eaLnBrk="1" hangingPunct="1">
              <a:defRPr/>
            </a:pPr>
            <a:endParaRPr lang="en-GB" sz="1600" b="1" spc="300" dirty="0"/>
          </a:p>
          <a:p>
            <a:pPr eaLnBrk="1" hangingPunct="1">
              <a:defRPr/>
            </a:pPr>
            <a:r>
              <a:rPr lang="en-GB" sz="1600" b="1" spc="300" dirty="0"/>
              <a:t>c) Economical sustainability of the management chain</a:t>
            </a:r>
          </a:p>
          <a:p>
            <a:pPr eaLnBrk="1" hangingPunct="1">
              <a:defRPr/>
            </a:pPr>
            <a:endParaRPr lang="pt-PT" sz="1600" b="1" spc="300" dirty="0"/>
          </a:p>
        </p:txBody>
      </p:sp>
      <p:pic>
        <p:nvPicPr>
          <p:cNvPr id="11272" name="Imagem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05776" y="1120775"/>
            <a:ext cx="2371725"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Imagem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80326" y="3022601"/>
            <a:ext cx="27971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4" descr="Resultado de imagem para utad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8163" y="5899150"/>
            <a:ext cx="10652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Imagem 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20064" y="5703888"/>
            <a:ext cx="11445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856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3315"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3316"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3317"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679576" y="898525"/>
            <a:ext cx="5711825" cy="1568450"/>
          </a:xfrm>
          <a:prstGeom prst="rect">
            <a:avLst/>
          </a:prstGeom>
          <a:solidFill>
            <a:schemeClr val="bg1"/>
          </a:solidFill>
        </p:spPr>
        <p:txBody>
          <a:bodyPr>
            <a:spAutoFit/>
          </a:bodyPr>
          <a:lstStyle/>
          <a:p>
            <a:pPr eaLnBrk="1" hangingPunct="1">
              <a:defRPr/>
            </a:pPr>
            <a:r>
              <a:rPr lang="en-GB" sz="2400" b="1" spc="300" dirty="0"/>
              <a:t>Dairy-4-Future - Propagating innovations for more resilient dairy farming in the Atlantic area </a:t>
            </a:r>
            <a:r>
              <a:rPr lang="en-GB" sz="2400" b="1" dirty="0"/>
              <a:t>http://dairy4future.eu/  </a:t>
            </a:r>
            <a:endParaRPr lang="pt-PT" sz="2400" b="1" dirty="0"/>
          </a:p>
        </p:txBody>
      </p:sp>
      <p:sp>
        <p:nvSpPr>
          <p:cNvPr id="19" name="Rectangle 2"/>
          <p:cNvSpPr/>
          <p:nvPr/>
        </p:nvSpPr>
        <p:spPr>
          <a:xfrm>
            <a:off x="1684338" y="3092450"/>
            <a:ext cx="8267700" cy="1816100"/>
          </a:xfrm>
          <a:prstGeom prst="rect">
            <a:avLst/>
          </a:prstGeom>
        </p:spPr>
        <p:txBody>
          <a:bodyPr>
            <a:spAutoFit/>
          </a:bodyPr>
          <a:lstStyle/>
          <a:p>
            <a:pPr eaLnBrk="1" hangingPunct="1">
              <a:defRPr/>
            </a:pPr>
            <a:r>
              <a:rPr lang="en-GB" sz="1600" b="1" spc="300" dirty="0">
                <a:solidFill>
                  <a:srgbClr val="4F6228"/>
                </a:solidFill>
              </a:rPr>
              <a:t>Reinforce the economic, societal and environmental sustainability of the dairy sector in the Atlantic Area. </a:t>
            </a:r>
          </a:p>
          <a:p>
            <a:pPr eaLnBrk="1" hangingPunct="1">
              <a:defRPr/>
            </a:pPr>
            <a:endParaRPr lang="en-GB" sz="1600" b="1" spc="300" dirty="0">
              <a:solidFill>
                <a:srgbClr val="4F6228"/>
              </a:solidFill>
            </a:endParaRPr>
          </a:p>
          <a:p>
            <a:pPr eaLnBrk="1" hangingPunct="1">
              <a:defRPr/>
            </a:pPr>
            <a:r>
              <a:rPr lang="en-GB" sz="1600" b="1" spc="300" dirty="0">
                <a:solidFill>
                  <a:srgbClr val="4F6228"/>
                </a:solidFill>
              </a:rPr>
              <a:t>Implement dairy systems blueprints able to withstand the volatility in milk prices and climatic hazards, preserving natural resources, mitigating climate change, offering social performances</a:t>
            </a:r>
            <a:endParaRPr lang="pt-PT" sz="1600" b="1" spc="300" dirty="0">
              <a:solidFill>
                <a:srgbClr val="4F6228"/>
              </a:solidFill>
            </a:endParaRPr>
          </a:p>
        </p:txBody>
      </p:sp>
      <p:grpSp>
        <p:nvGrpSpPr>
          <p:cNvPr id="13320" name="Grupo 10"/>
          <p:cNvGrpSpPr>
            <a:grpSpLocks/>
          </p:cNvGrpSpPr>
          <p:nvPr/>
        </p:nvGrpSpPr>
        <p:grpSpPr bwMode="auto">
          <a:xfrm>
            <a:off x="7467601" y="617539"/>
            <a:ext cx="2949575" cy="2395537"/>
            <a:chOff x="7104827" y="776960"/>
            <a:chExt cx="1784340" cy="1636750"/>
          </a:xfrm>
        </p:grpSpPr>
        <p:pic>
          <p:nvPicPr>
            <p:cNvPr id="13323"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4590" y="776960"/>
              <a:ext cx="864577" cy="158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Image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4827" y="839629"/>
              <a:ext cx="1046172" cy="157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21" name="Imagem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9576" y="5233988"/>
            <a:ext cx="5795963"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1679575" y="128588"/>
            <a:ext cx="3250762" cy="523220"/>
          </a:xfrm>
          <a:prstGeom prst="rect">
            <a:avLst/>
          </a:prstGeom>
          <a:solidFill>
            <a:schemeClr val="bg1">
              <a:lumMod val="95000"/>
            </a:schemeClr>
          </a:solidFill>
        </p:spPr>
        <p:txBody>
          <a:bodyPr wrap="none">
            <a:spAutoFit/>
          </a:bodyPr>
          <a:lstStyle/>
          <a:p>
            <a:pPr eaLnBrk="1" hangingPunct="1">
              <a:defRPr/>
            </a:pPr>
            <a:r>
              <a:rPr lang="en-GB" sz="2800" b="1" spc="300" dirty="0"/>
              <a:t>INTERREG H2020</a:t>
            </a:r>
            <a:endParaRPr lang="pt-PT" sz="2800" dirty="0"/>
          </a:p>
        </p:txBody>
      </p:sp>
    </p:spTree>
    <p:extLst>
      <p:ext uri="{BB962C8B-B14F-4D97-AF65-F5344CB8AC3E}">
        <p14:creationId xmlns:p14="http://schemas.microsoft.com/office/powerpoint/2010/main" val="860688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5363"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5364"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5365"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809751" y="881063"/>
            <a:ext cx="8759825" cy="831850"/>
          </a:xfrm>
          <a:prstGeom prst="rect">
            <a:avLst/>
          </a:prstGeom>
          <a:solidFill>
            <a:schemeClr val="bg1"/>
          </a:solidFill>
        </p:spPr>
        <p:txBody>
          <a:bodyPr>
            <a:spAutoFit/>
          </a:bodyPr>
          <a:lstStyle/>
          <a:p>
            <a:pPr eaLnBrk="1" hangingPunct="1">
              <a:defRPr/>
            </a:pPr>
            <a:r>
              <a:rPr lang="en-GB" sz="2400" spc="300" dirty="0" err="1"/>
              <a:t>Biowastes</a:t>
            </a:r>
            <a:r>
              <a:rPr lang="en-GB" sz="2400" spc="300" dirty="0"/>
              <a:t> as a Resource: treatment, quality assessment and technological use of products </a:t>
            </a:r>
          </a:p>
        </p:txBody>
      </p:sp>
      <p:sp>
        <p:nvSpPr>
          <p:cNvPr id="19" name="Rectangle 2"/>
          <p:cNvSpPr/>
          <p:nvPr/>
        </p:nvSpPr>
        <p:spPr>
          <a:xfrm>
            <a:off x="1643063" y="1882776"/>
            <a:ext cx="5892800" cy="3478213"/>
          </a:xfrm>
          <a:prstGeom prst="rect">
            <a:avLst/>
          </a:prstGeom>
        </p:spPr>
        <p:txBody>
          <a:bodyPr>
            <a:spAutoFit/>
          </a:bodyPr>
          <a:lstStyle/>
          <a:p>
            <a:pPr marL="342900" indent="-342900">
              <a:buFont typeface="Arial" charset="0"/>
              <a:buChar char="•"/>
              <a:defRPr/>
            </a:pPr>
            <a:r>
              <a:rPr lang="en-GB" sz="2000" spc="300" dirty="0">
                <a:solidFill>
                  <a:srgbClr val="4F6228"/>
                </a:solidFill>
              </a:rPr>
              <a:t>Composting of </a:t>
            </a:r>
            <a:r>
              <a:rPr lang="en-GB" sz="2000" spc="300" dirty="0" err="1">
                <a:solidFill>
                  <a:srgbClr val="4F6228"/>
                </a:solidFill>
              </a:rPr>
              <a:t>biowastes</a:t>
            </a:r>
            <a:endParaRPr lang="en-GB" sz="2000" spc="300" dirty="0">
              <a:solidFill>
                <a:srgbClr val="4F6228"/>
              </a:solidFill>
            </a:endParaRPr>
          </a:p>
          <a:p>
            <a:pPr marL="355600" indent="-355600">
              <a:buFont typeface="Arial" charset="0"/>
              <a:buChar char="•"/>
              <a:defRPr/>
            </a:pPr>
            <a:r>
              <a:rPr lang="en-GB" sz="2000" spc="300" dirty="0">
                <a:solidFill>
                  <a:srgbClr val="4F6228"/>
                </a:solidFill>
              </a:rPr>
              <a:t>Assessment of composts quality using chemical, biochemical and biological indicators</a:t>
            </a:r>
          </a:p>
          <a:p>
            <a:pPr marL="342900" indent="-342900">
              <a:buFont typeface="Arial" charset="0"/>
              <a:buChar char="•"/>
              <a:defRPr/>
            </a:pPr>
            <a:r>
              <a:rPr lang="en-GB" sz="2000" spc="300" dirty="0">
                <a:solidFill>
                  <a:srgbClr val="4F6228"/>
                </a:solidFill>
              </a:rPr>
              <a:t>Extraction of  add-value components(</a:t>
            </a:r>
            <a:r>
              <a:rPr lang="en-GB" sz="2000" spc="300" dirty="0" err="1">
                <a:solidFill>
                  <a:srgbClr val="4F6228"/>
                </a:solidFill>
              </a:rPr>
              <a:t>humic</a:t>
            </a:r>
            <a:r>
              <a:rPr lang="en-GB" sz="2000" spc="300" dirty="0">
                <a:solidFill>
                  <a:srgbClr val="4F6228"/>
                </a:solidFill>
              </a:rPr>
              <a:t> substances) from composts</a:t>
            </a:r>
          </a:p>
          <a:p>
            <a:pPr marL="342900" indent="-342900">
              <a:buFont typeface="Arial" charset="0"/>
              <a:buChar char="•"/>
              <a:defRPr/>
            </a:pPr>
            <a:r>
              <a:rPr lang="en-GB" sz="2000" spc="300" dirty="0">
                <a:solidFill>
                  <a:srgbClr val="4F6228"/>
                </a:solidFill>
              </a:rPr>
              <a:t>Use of composts as soil organic amendments </a:t>
            </a:r>
          </a:p>
          <a:p>
            <a:pPr marL="342900" indent="-342900">
              <a:buFont typeface="Arial" charset="0"/>
              <a:buChar char="•"/>
              <a:defRPr/>
            </a:pPr>
            <a:r>
              <a:rPr lang="en-GB" sz="2000" spc="300" dirty="0">
                <a:solidFill>
                  <a:srgbClr val="4F6228"/>
                </a:solidFill>
              </a:rPr>
              <a:t>assessment of soil quality by the activity of enzymes.</a:t>
            </a:r>
          </a:p>
        </p:txBody>
      </p:sp>
      <p:pic>
        <p:nvPicPr>
          <p:cNvPr id="1536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2208" t="57414" r="23743" b="16335"/>
          <a:stretch>
            <a:fillRect/>
          </a:stretch>
        </p:blipFill>
        <p:spPr bwMode="auto">
          <a:xfrm>
            <a:off x="7391401" y="4875214"/>
            <a:ext cx="2543175" cy="69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2591" t="35255" r="24699" b="46677"/>
          <a:stretch>
            <a:fillRect/>
          </a:stretch>
        </p:blipFill>
        <p:spPr bwMode="auto">
          <a:xfrm>
            <a:off x="1716088" y="5522913"/>
            <a:ext cx="2838450" cy="5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0" name="Picture 5"/>
          <p:cNvPicPr>
            <a:picLocks noChangeAspect="1" noChangeArrowheads="1"/>
          </p:cNvPicPr>
          <p:nvPr/>
        </p:nvPicPr>
        <p:blipFill>
          <a:blip r:embed="rId4">
            <a:extLst>
              <a:ext uri="{28A0092B-C50C-407E-A947-70E740481C1C}">
                <a14:useLocalDpi xmlns:a14="http://schemas.microsoft.com/office/drawing/2010/main" val="0"/>
              </a:ext>
            </a:extLst>
          </a:blip>
          <a:srcRect l="23933" t="31506" r="23358" b="6789"/>
          <a:stretch>
            <a:fillRect/>
          </a:stretch>
        </p:blipFill>
        <p:spPr bwMode="auto">
          <a:xfrm>
            <a:off x="7045326" y="2411413"/>
            <a:ext cx="3540125" cy="232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9275" y="5829301"/>
            <a:ext cx="10795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04063" y="5880101"/>
            <a:ext cx="989012"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16476" y="5913439"/>
            <a:ext cx="21621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662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6387"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6388"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6389"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679575" y="977901"/>
            <a:ext cx="5353050" cy="1077913"/>
          </a:xfrm>
          <a:prstGeom prst="rect">
            <a:avLst/>
          </a:prstGeom>
          <a:solidFill>
            <a:schemeClr val="bg1"/>
          </a:solidFill>
        </p:spPr>
        <p:txBody>
          <a:bodyPr>
            <a:spAutoFit/>
          </a:bodyPr>
          <a:lstStyle/>
          <a:p>
            <a:pPr eaLnBrk="1" hangingPunct="1">
              <a:defRPr/>
            </a:pPr>
            <a:r>
              <a:rPr lang="en-US" sz="3200" spc="300" dirty="0"/>
              <a:t>Circular economy in growing-media industry</a:t>
            </a:r>
          </a:p>
        </p:txBody>
      </p:sp>
      <p:sp>
        <p:nvSpPr>
          <p:cNvPr id="19" name="Rectangle 2"/>
          <p:cNvSpPr/>
          <p:nvPr/>
        </p:nvSpPr>
        <p:spPr>
          <a:xfrm>
            <a:off x="1585913" y="2436813"/>
            <a:ext cx="6902450" cy="4093428"/>
          </a:xfrm>
          <a:prstGeom prst="rect">
            <a:avLst/>
          </a:prstGeom>
        </p:spPr>
        <p:txBody>
          <a:bodyPr>
            <a:spAutoFit/>
          </a:bodyPr>
          <a:lstStyle/>
          <a:p>
            <a:pPr algn="just" eaLnBrk="1" hangingPunct="1">
              <a:defRPr/>
            </a:pPr>
            <a:r>
              <a:rPr lang="en-US" sz="2000" spc="300" dirty="0">
                <a:solidFill>
                  <a:srgbClr val="4F6228"/>
                </a:solidFill>
              </a:rPr>
              <a:t>Valorization of locally available residues, wastes or biomass as peat substitutes in growing-media formulation for potted plants including:</a:t>
            </a:r>
          </a:p>
          <a:p>
            <a:pPr marL="800100" lvl="1" indent="-342900">
              <a:buFont typeface="Arial" charset="0"/>
              <a:buChar char="•"/>
              <a:defRPr/>
            </a:pPr>
            <a:r>
              <a:rPr lang="en-US" sz="1600" spc="300" dirty="0">
                <a:solidFill>
                  <a:srgbClr val="4F6228"/>
                </a:solidFill>
              </a:rPr>
              <a:t>Municipal solid waste compost (</a:t>
            </a:r>
            <a:r>
              <a:rPr lang="en-US" sz="1600" spc="300" dirty="0" err="1">
                <a:solidFill>
                  <a:srgbClr val="4F6228"/>
                </a:solidFill>
              </a:rPr>
              <a:t>BioresourceTech</a:t>
            </a:r>
            <a:r>
              <a:rPr lang="en-US" sz="1600" spc="300" dirty="0">
                <a:solidFill>
                  <a:srgbClr val="4F6228"/>
                </a:solidFill>
              </a:rPr>
              <a:t>. – 2000)</a:t>
            </a:r>
          </a:p>
          <a:p>
            <a:pPr marL="800100" lvl="1" indent="-342900">
              <a:buFont typeface="Arial" charset="0"/>
              <a:buChar char="•"/>
              <a:defRPr/>
            </a:pPr>
            <a:r>
              <a:rPr lang="en-US" sz="1600" spc="300" dirty="0">
                <a:solidFill>
                  <a:srgbClr val="4F6228"/>
                </a:solidFill>
              </a:rPr>
              <a:t>Forestry </a:t>
            </a:r>
            <a:r>
              <a:rPr lang="en-US" sz="1600" spc="300" dirty="0" err="1">
                <a:solidFill>
                  <a:srgbClr val="4F6228"/>
                </a:solidFill>
              </a:rPr>
              <a:t>wastes+pig</a:t>
            </a:r>
            <a:r>
              <a:rPr lang="en-US" sz="1600" spc="300" dirty="0">
                <a:solidFill>
                  <a:srgbClr val="4F6228"/>
                </a:solidFill>
              </a:rPr>
              <a:t> slurry compost (</a:t>
            </a:r>
            <a:r>
              <a:rPr lang="en-US" sz="1600" spc="300" dirty="0" err="1">
                <a:solidFill>
                  <a:srgbClr val="4F6228"/>
                </a:solidFill>
              </a:rPr>
              <a:t>Bioresource</a:t>
            </a:r>
            <a:r>
              <a:rPr lang="en-US" sz="1600" spc="300" dirty="0">
                <a:solidFill>
                  <a:srgbClr val="4F6228"/>
                </a:solidFill>
              </a:rPr>
              <a:t> Tech. 2007)</a:t>
            </a:r>
          </a:p>
          <a:p>
            <a:pPr marL="800100" lvl="1" indent="-342900">
              <a:buFont typeface="Arial" charset="0"/>
              <a:buChar char="•"/>
              <a:defRPr/>
            </a:pPr>
            <a:r>
              <a:rPr lang="en-US" sz="1600" spc="300" dirty="0">
                <a:solidFill>
                  <a:srgbClr val="4F6228"/>
                </a:solidFill>
              </a:rPr>
              <a:t>Sewage </a:t>
            </a:r>
            <a:r>
              <a:rPr lang="en-US" sz="1600" spc="300" dirty="0" err="1">
                <a:solidFill>
                  <a:srgbClr val="4F6228"/>
                </a:solidFill>
              </a:rPr>
              <a:t>sludge+sawdust</a:t>
            </a:r>
            <a:r>
              <a:rPr lang="en-US" sz="1600" spc="300" dirty="0">
                <a:solidFill>
                  <a:srgbClr val="4F6228"/>
                </a:solidFill>
              </a:rPr>
              <a:t> compost (Waste Res. &amp; </a:t>
            </a:r>
            <a:r>
              <a:rPr lang="en-US" sz="1600" spc="300" dirty="0" err="1">
                <a:solidFill>
                  <a:srgbClr val="4F6228"/>
                </a:solidFill>
              </a:rPr>
              <a:t>Manag</a:t>
            </a:r>
            <a:r>
              <a:rPr lang="en-US" sz="1600" spc="300" dirty="0">
                <a:solidFill>
                  <a:srgbClr val="4F6228"/>
                </a:solidFill>
              </a:rPr>
              <a:t> 2009)</a:t>
            </a:r>
          </a:p>
          <a:p>
            <a:pPr marL="800100" lvl="1" indent="-342900">
              <a:buFont typeface="Arial" charset="0"/>
              <a:buChar char="•"/>
              <a:defRPr/>
            </a:pPr>
            <a:r>
              <a:rPr lang="en-US" sz="1600" spc="300" dirty="0">
                <a:solidFill>
                  <a:srgbClr val="4F6228"/>
                </a:solidFill>
              </a:rPr>
              <a:t>Coconut fiber (</a:t>
            </a:r>
            <a:r>
              <a:rPr lang="en-US" sz="1600" spc="300" dirty="0" err="1">
                <a:solidFill>
                  <a:srgbClr val="4F6228"/>
                </a:solidFill>
              </a:rPr>
              <a:t>Acta</a:t>
            </a:r>
            <a:r>
              <a:rPr lang="en-US" sz="1600" spc="300" dirty="0">
                <a:solidFill>
                  <a:srgbClr val="4F6228"/>
                </a:solidFill>
              </a:rPr>
              <a:t> </a:t>
            </a:r>
            <a:r>
              <a:rPr lang="en-US" sz="1600" spc="300" dirty="0" err="1">
                <a:solidFill>
                  <a:srgbClr val="4F6228"/>
                </a:solidFill>
              </a:rPr>
              <a:t>Horticulturae</a:t>
            </a:r>
            <a:r>
              <a:rPr lang="en-US" sz="1600" spc="300" dirty="0">
                <a:solidFill>
                  <a:srgbClr val="4F6228"/>
                </a:solidFill>
              </a:rPr>
              <a:t> 2013)</a:t>
            </a:r>
          </a:p>
          <a:p>
            <a:pPr marL="800100" lvl="1" indent="-342900">
              <a:buFont typeface="Arial" charset="0"/>
              <a:buChar char="•"/>
              <a:defRPr/>
            </a:pPr>
            <a:r>
              <a:rPr lang="en-US" sz="1600" i="1" spc="300" dirty="0">
                <a:solidFill>
                  <a:srgbClr val="4F6228"/>
                </a:solidFill>
              </a:rPr>
              <a:t>Eucalyptus </a:t>
            </a:r>
            <a:r>
              <a:rPr lang="en-US" sz="1600" i="1" spc="300" dirty="0" err="1">
                <a:solidFill>
                  <a:srgbClr val="4F6228"/>
                </a:solidFill>
              </a:rPr>
              <a:t>globulus</a:t>
            </a:r>
            <a:r>
              <a:rPr lang="en-US" sz="1600" i="1" spc="300" dirty="0">
                <a:solidFill>
                  <a:srgbClr val="4F6228"/>
                </a:solidFill>
              </a:rPr>
              <a:t> </a:t>
            </a:r>
            <a:r>
              <a:rPr lang="en-US" sz="1600" spc="300" dirty="0">
                <a:solidFill>
                  <a:srgbClr val="4F6228"/>
                </a:solidFill>
              </a:rPr>
              <a:t>bark (Waste Management – 2018)</a:t>
            </a:r>
          </a:p>
          <a:p>
            <a:pPr marL="800100" lvl="1" indent="-342900">
              <a:buFont typeface="Arial" charset="0"/>
              <a:buChar char="•"/>
              <a:defRPr/>
            </a:pPr>
            <a:r>
              <a:rPr lang="en-US" sz="1600" i="1" spc="300" dirty="0">
                <a:solidFill>
                  <a:srgbClr val="4F6228"/>
                </a:solidFill>
              </a:rPr>
              <a:t>Acacia</a:t>
            </a:r>
            <a:r>
              <a:rPr lang="en-US" sz="1600" spc="300" dirty="0">
                <a:solidFill>
                  <a:srgbClr val="4F6228"/>
                </a:solidFill>
              </a:rPr>
              <a:t> spp. bark (Journal Cleaner Prod. – 2019)</a:t>
            </a:r>
          </a:p>
          <a:p>
            <a:pPr algn="just" eaLnBrk="1" hangingPunct="1">
              <a:defRPr/>
            </a:pPr>
            <a:endParaRPr lang="en-US" sz="2000" spc="300" dirty="0">
              <a:solidFill>
                <a:srgbClr val="4F6228"/>
              </a:solidFill>
            </a:endParaRPr>
          </a:p>
        </p:txBody>
      </p:sp>
      <p:pic>
        <p:nvPicPr>
          <p:cNvPr id="16392" name="Imagem 1"/>
          <p:cNvPicPr>
            <a:picLocks noChangeAspect="1"/>
          </p:cNvPicPr>
          <p:nvPr/>
        </p:nvPicPr>
        <p:blipFill>
          <a:blip r:embed="rId2">
            <a:extLst>
              <a:ext uri="{28A0092B-C50C-407E-A947-70E740481C1C}">
                <a14:useLocalDpi xmlns:a14="http://schemas.microsoft.com/office/drawing/2010/main" val="0"/>
              </a:ext>
            </a:extLst>
          </a:blip>
          <a:srcRect l="21449" t="29259" r="10306" b="28145"/>
          <a:stretch>
            <a:fillRect/>
          </a:stretch>
        </p:blipFill>
        <p:spPr bwMode="auto">
          <a:xfrm>
            <a:off x="7472364" y="977901"/>
            <a:ext cx="31575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
          <p:cNvPicPr>
            <a:picLocks noChangeAspect="1" noChangeArrowheads="1"/>
          </p:cNvPicPr>
          <p:nvPr/>
        </p:nvPicPr>
        <p:blipFill>
          <a:blip r:embed="rId3">
            <a:extLst>
              <a:ext uri="{28A0092B-C50C-407E-A947-70E740481C1C}">
                <a14:useLocalDpi xmlns:a14="http://schemas.microsoft.com/office/drawing/2010/main" val="0"/>
              </a:ext>
            </a:extLst>
          </a:blip>
          <a:srcRect l="30000" t="17287" r="5000" b="14613"/>
          <a:stretch>
            <a:fillRect/>
          </a:stretch>
        </p:blipFill>
        <p:spPr bwMode="auto">
          <a:xfrm>
            <a:off x="8331200" y="3357563"/>
            <a:ext cx="231933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35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18435"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18436"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18437"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18" name="Rectangle 2"/>
          <p:cNvSpPr/>
          <p:nvPr/>
        </p:nvSpPr>
        <p:spPr>
          <a:xfrm>
            <a:off x="1625600" y="896938"/>
            <a:ext cx="8936038" cy="1300356"/>
          </a:xfrm>
          <a:prstGeom prst="rect">
            <a:avLst/>
          </a:prstGeom>
          <a:solidFill>
            <a:schemeClr val="bg1"/>
          </a:solidFill>
        </p:spPr>
        <p:txBody>
          <a:bodyPr>
            <a:spAutoFit/>
          </a:bodyPr>
          <a:lstStyle/>
          <a:p>
            <a:pPr>
              <a:defRPr/>
            </a:pPr>
            <a:endParaRPr lang="en-US" sz="1050" b="1" spc="300" dirty="0">
              <a:solidFill>
                <a:srgbClr val="4F6228"/>
              </a:solidFill>
            </a:endParaRPr>
          </a:p>
          <a:p>
            <a:pPr>
              <a:defRPr/>
            </a:pPr>
            <a:r>
              <a:rPr lang="en-US" sz="2400" b="1" spc="300" dirty="0">
                <a:solidFill>
                  <a:srgbClr val="4F6228"/>
                </a:solidFill>
              </a:rPr>
              <a:t>New food products and bioenergy from fruits of low commercial value and agro-industrial wastes </a:t>
            </a:r>
          </a:p>
          <a:p>
            <a:pPr>
              <a:defRPr/>
            </a:pPr>
            <a:r>
              <a:rPr lang="en-US" sz="2000" b="1" i="1" spc="300" dirty="0">
                <a:solidFill>
                  <a:srgbClr val="4F6228"/>
                </a:solidFill>
              </a:rPr>
              <a:t>Project </a:t>
            </a:r>
            <a:r>
              <a:rPr lang="en-US" sz="2000" b="1" i="1" spc="300" dirty="0" err="1">
                <a:solidFill>
                  <a:srgbClr val="4F6228"/>
                </a:solidFill>
              </a:rPr>
              <a:t>ProEnergy</a:t>
            </a:r>
            <a:r>
              <a:rPr lang="en-US" sz="2000" b="1" i="1" spc="300" dirty="0">
                <a:solidFill>
                  <a:srgbClr val="4F6228"/>
                </a:solidFill>
              </a:rPr>
              <a:t> </a:t>
            </a:r>
            <a:r>
              <a:rPr lang="en-GB" sz="2000" spc="300" dirty="0">
                <a:solidFill>
                  <a:srgbClr val="4F6228"/>
                </a:solidFill>
              </a:rPr>
              <a:t>Rural Development Projects Funds </a:t>
            </a:r>
            <a:endParaRPr lang="pt-PT" sz="2000" i="1" spc="300" dirty="0">
              <a:solidFill>
                <a:srgbClr val="4F6228"/>
              </a:solidFill>
            </a:endParaRPr>
          </a:p>
        </p:txBody>
      </p:sp>
      <p:sp>
        <p:nvSpPr>
          <p:cNvPr id="19" name="Rectangle 2"/>
          <p:cNvSpPr/>
          <p:nvPr/>
        </p:nvSpPr>
        <p:spPr>
          <a:xfrm>
            <a:off x="1625600" y="3213101"/>
            <a:ext cx="5334000" cy="2554545"/>
          </a:xfrm>
          <a:prstGeom prst="rect">
            <a:avLst/>
          </a:prstGeom>
        </p:spPr>
        <p:txBody>
          <a:bodyPr>
            <a:spAutoFit/>
          </a:bodyPr>
          <a:lstStyle/>
          <a:p>
            <a:pPr marL="342900" indent="-342900">
              <a:buFont typeface="Arial" charset="0"/>
              <a:buChar char="•"/>
              <a:defRPr/>
            </a:pPr>
            <a:r>
              <a:rPr lang="en-GB" sz="2000" b="1" spc="300" dirty="0">
                <a:solidFill>
                  <a:srgbClr val="4F6228"/>
                </a:solidFill>
              </a:rPr>
              <a:t>Recover energy from biodegradable waste </a:t>
            </a:r>
            <a:r>
              <a:rPr lang="en-GB" sz="2000" spc="300" dirty="0">
                <a:solidFill>
                  <a:srgbClr val="4F6228"/>
                </a:solidFill>
              </a:rPr>
              <a:t>(anaerobic digestion, AD)</a:t>
            </a:r>
          </a:p>
          <a:p>
            <a:pPr marL="342900" indent="-342900">
              <a:buFont typeface="Arial" charset="0"/>
              <a:buChar char="•"/>
              <a:defRPr/>
            </a:pPr>
            <a:r>
              <a:rPr lang="en-GB" sz="2000" spc="300" dirty="0">
                <a:solidFill>
                  <a:srgbClr val="4F6228"/>
                </a:solidFill>
              </a:rPr>
              <a:t>An </a:t>
            </a:r>
            <a:r>
              <a:rPr lang="en-GB" sz="2000" b="1" spc="300" dirty="0">
                <a:solidFill>
                  <a:srgbClr val="4F6228"/>
                </a:solidFill>
              </a:rPr>
              <a:t>AD unit @ food industry unit</a:t>
            </a:r>
          </a:p>
          <a:p>
            <a:pPr marL="342900" indent="-342900">
              <a:buFont typeface="Arial" charset="0"/>
              <a:buChar char="•"/>
              <a:defRPr/>
            </a:pPr>
            <a:r>
              <a:rPr lang="en-GB" sz="2000" b="1" spc="300" dirty="0">
                <a:solidFill>
                  <a:srgbClr val="4F6228"/>
                </a:solidFill>
              </a:rPr>
              <a:t>Use of biogas </a:t>
            </a:r>
            <a:r>
              <a:rPr lang="en-GB" sz="2000" spc="300" dirty="0">
                <a:solidFill>
                  <a:srgbClr val="4F6228"/>
                </a:solidFill>
              </a:rPr>
              <a:t>to obtain new products from non-marketable fruit &amp; vegetables (e.g. fruit pulps) and additives</a:t>
            </a:r>
          </a:p>
        </p:txBody>
      </p:sp>
      <p:pic>
        <p:nvPicPr>
          <p:cNvPr id="1844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8164" y="2597151"/>
            <a:ext cx="367982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2589" y="115888"/>
            <a:ext cx="20224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168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1511" y="972127"/>
            <a:ext cx="9166489" cy="3890460"/>
            <a:chOff x="2063751" y="1701800"/>
            <a:chExt cx="8604249" cy="3996499"/>
          </a:xfrm>
        </p:grpSpPr>
        <p:sp>
          <p:nvSpPr>
            <p:cNvPr id="4099" name="Text Box 3"/>
            <p:cNvSpPr txBox="1">
              <a:spLocks noChangeArrowheads="1"/>
            </p:cNvSpPr>
            <p:nvPr/>
          </p:nvSpPr>
          <p:spPr bwMode="auto">
            <a:xfrm>
              <a:off x="2063751" y="3262922"/>
              <a:ext cx="7559675" cy="53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sz="2800" dirty="0"/>
                <a:t>Artigos </a:t>
              </a:r>
              <a:r>
                <a:rPr lang="pt-PT" altLang="pt-PT" sz="2800" dirty="0" smtClean="0"/>
                <a:t>científicos</a:t>
              </a:r>
              <a:endParaRPr lang="en-GB" altLang="pt-PT" sz="2800" dirty="0"/>
            </a:p>
          </p:txBody>
        </p:sp>
        <p:sp>
          <p:nvSpPr>
            <p:cNvPr id="4101" name="Text Box 5"/>
            <p:cNvSpPr txBox="1">
              <a:spLocks noChangeArrowheads="1"/>
            </p:cNvSpPr>
            <p:nvPr/>
          </p:nvSpPr>
          <p:spPr bwMode="auto">
            <a:xfrm>
              <a:off x="2135188" y="5160818"/>
              <a:ext cx="7678737" cy="53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sz="2800" dirty="0"/>
                <a:t>Artigos de revisão </a:t>
              </a:r>
              <a:r>
                <a:rPr lang="pt-PT" altLang="pt-PT" sz="2800" dirty="0" smtClean="0"/>
                <a:t>temática</a:t>
              </a:r>
              <a:endParaRPr lang="en-GB" altLang="pt-PT" sz="2800" dirty="0"/>
            </a:p>
          </p:txBody>
        </p:sp>
        <p:sp>
          <p:nvSpPr>
            <p:cNvPr id="4103" name="Text Box 8" descr="Light upward diagonal"/>
            <p:cNvSpPr txBox="1">
              <a:spLocks noChangeArrowheads="1"/>
            </p:cNvSpPr>
            <p:nvPr/>
          </p:nvSpPr>
          <p:spPr bwMode="auto">
            <a:xfrm>
              <a:off x="2135188" y="1701800"/>
              <a:ext cx="8532812" cy="600714"/>
            </a:xfrm>
            <a:prstGeom prst="rect">
              <a:avLst/>
            </a:prstGeom>
            <a:noFill/>
            <a:ln>
              <a:noFill/>
            </a:ln>
            <a:effectLst/>
            <a:extLst>
              <a:ext uri="{909E8E84-426E-40DD-AFC4-6F175D3DCCD1}">
                <a14:hiddenFill xmlns:a14="http://schemas.microsoft.com/office/drawing/2010/main">
                  <a:pattFill prst="ltUpDiag">
                    <a:fgClr>
                      <a:schemeClr val="tx1"/>
                    </a:fgClr>
                    <a:bgClr>
                      <a:schemeClr val="bg1"/>
                    </a:bgClr>
                  </a:pattFill>
                </a14:hiddenFill>
              </a:ext>
              <a:ext uri="{91240B29-F687-4F45-9708-019B960494DF}">
                <a14:hiddenLine xmlns:a14="http://schemas.microsoft.com/office/drawing/2010/main" w="9525">
                  <a:pattFill prst="ltHorz">
                    <a:fgClr>
                      <a:schemeClr val="tx1"/>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sz="3200" dirty="0"/>
                <a:t>Relatórios </a:t>
              </a:r>
              <a:r>
                <a:rPr lang="pt-PT" altLang="pt-PT" sz="3200" dirty="0" smtClean="0"/>
                <a:t>técnico-científicos</a:t>
              </a:r>
              <a:endParaRPr lang="en-GB" altLang="pt-PT" sz="3200" dirty="0"/>
            </a:p>
          </p:txBody>
        </p:sp>
        <p:sp>
          <p:nvSpPr>
            <p:cNvPr id="4104" name="Text Box 9"/>
            <p:cNvSpPr txBox="1">
              <a:spLocks noChangeArrowheads="1"/>
            </p:cNvSpPr>
            <p:nvPr/>
          </p:nvSpPr>
          <p:spPr bwMode="auto">
            <a:xfrm>
              <a:off x="3719514" y="3800403"/>
              <a:ext cx="6436966" cy="1201428"/>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pt-PT" altLang="pt-PT" sz="2000" dirty="0"/>
                <a:t>Apresentação dos resultados principais e mais interessantes de casos de </a:t>
              </a:r>
              <a:r>
                <a:rPr lang="pt-PT" altLang="pt-PT" sz="2000" dirty="0" smtClean="0"/>
                <a:t>estudo sob a forma de um artigo</a:t>
              </a:r>
              <a:endParaRPr lang="pt-PT" altLang="pt-PT" sz="2000" dirty="0"/>
            </a:p>
            <a:p>
              <a:pPr eaLnBrk="1" hangingPunct="1">
                <a:spcBef>
                  <a:spcPct val="50000"/>
                </a:spcBef>
              </a:pPr>
              <a:r>
                <a:rPr lang="pt-PT" altLang="pt-PT" sz="2000" dirty="0"/>
                <a:t>Divulgação </a:t>
              </a:r>
              <a:r>
                <a:rPr lang="pt-PT" altLang="pt-PT" sz="2000" dirty="0" smtClean="0"/>
                <a:t>ampla se publicado</a:t>
              </a:r>
              <a:endParaRPr lang="en-US" altLang="pt-PT" sz="2000" dirty="0"/>
            </a:p>
          </p:txBody>
        </p:sp>
        <p:sp>
          <p:nvSpPr>
            <p:cNvPr id="4105" name="Text Box 10"/>
            <p:cNvSpPr txBox="1">
              <a:spLocks noChangeArrowheads="1"/>
            </p:cNvSpPr>
            <p:nvPr/>
          </p:nvSpPr>
          <p:spPr bwMode="auto">
            <a:xfrm>
              <a:off x="3719513" y="2266121"/>
              <a:ext cx="5832475" cy="885263"/>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pt-PT" altLang="pt-PT" sz="2000" dirty="0"/>
                <a:t>Apresentação dos resultados de casos de estudo</a:t>
              </a:r>
            </a:p>
            <a:p>
              <a:pPr eaLnBrk="1" hangingPunct="1">
                <a:spcBef>
                  <a:spcPct val="50000"/>
                </a:spcBef>
              </a:pPr>
              <a:r>
                <a:rPr lang="pt-PT" altLang="pt-PT" sz="2000" dirty="0"/>
                <a:t>Divulgação </a:t>
              </a:r>
              <a:r>
                <a:rPr lang="pt-PT" altLang="pt-PT" sz="2000" dirty="0" smtClean="0"/>
                <a:t>restrita</a:t>
              </a:r>
              <a:endParaRPr lang="en-US" altLang="pt-PT" sz="2000" dirty="0"/>
            </a:p>
          </p:txBody>
        </p:sp>
      </p:grpSp>
      <p:sp>
        <p:nvSpPr>
          <p:cNvPr id="10" name="Text Box 10"/>
          <p:cNvSpPr txBox="1">
            <a:spLocks noChangeArrowheads="1"/>
          </p:cNvSpPr>
          <p:nvPr/>
        </p:nvSpPr>
        <p:spPr bwMode="auto">
          <a:xfrm>
            <a:off x="3341574" y="4882604"/>
            <a:ext cx="6213595" cy="40011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pt-PT" altLang="pt-PT" sz="2000" dirty="0" smtClean="0"/>
              <a:t>Revisão bibliográfica de um tema</a:t>
            </a:r>
            <a:endParaRPr lang="pt-PT" altLang="pt-PT" sz="2000" dirty="0"/>
          </a:p>
        </p:txBody>
      </p:sp>
    </p:spTree>
    <p:extLst>
      <p:ext uri="{BB962C8B-B14F-4D97-AF65-F5344CB8AC3E}">
        <p14:creationId xmlns:p14="http://schemas.microsoft.com/office/powerpoint/2010/main" val="2819503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ChangeArrowheads="1"/>
          </p:cNvSpPr>
          <p:nvPr/>
        </p:nvSpPr>
        <p:spPr bwMode="auto">
          <a:xfrm>
            <a:off x="1604964" y="544514"/>
            <a:ext cx="90630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US" altLang="pt-PT" sz="2800" b="1">
                <a:solidFill>
                  <a:schemeClr val="tx1"/>
                </a:solidFill>
                <a:latin typeface="Arial" panose="020B0604020202020204" pitchFamily="34" charset="0"/>
              </a:rPr>
              <a:t>Microbial fuel cell (MFC) technology for wastewater treatment and bioelectricity harvesting</a:t>
            </a:r>
          </a:p>
        </p:txBody>
      </p:sp>
      <p:pic>
        <p:nvPicPr>
          <p:cNvPr id="19459" name="Picture 7" descr="Captura de ecrã 2015-05-1, às 22.31.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901" y="1901825"/>
            <a:ext cx="3929063"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1447801"/>
            <a:ext cx="234315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3178175"/>
            <a:ext cx="32400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5495926"/>
            <a:ext cx="852488"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5914" y="5791200"/>
            <a:ext cx="150018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520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424873" y="2239964"/>
            <a:ext cx="10063741" cy="1938992"/>
          </a:xfrm>
          <a:prstGeom prst="rect">
            <a:avLst/>
          </a:prstGeom>
          <a:noFill/>
        </p:spPr>
        <p:txBody>
          <a:bodyPr wrap="square">
            <a:spAutoFit/>
          </a:bodyPr>
          <a:lstStyle/>
          <a:p>
            <a:pPr eaLnBrk="1" hangingPunct="1">
              <a:defRPr/>
            </a:pPr>
            <a:endParaRPr lang="pt-PT" sz="2400" dirty="0"/>
          </a:p>
          <a:p>
            <a:pPr marL="342900" indent="-342900">
              <a:buFont typeface="Arial" panose="020B0604020202020204" pitchFamily="34" charset="0"/>
              <a:buChar char="•"/>
              <a:defRPr/>
            </a:pPr>
            <a:r>
              <a:rPr lang="pt-PT" sz="2400" dirty="0"/>
              <a:t>Manga/Lime </a:t>
            </a:r>
          </a:p>
          <a:p>
            <a:pPr marL="342900" indent="-342900">
              <a:buFont typeface="Arial" panose="020B0604020202020204" pitchFamily="34" charset="0"/>
              <a:buChar char="•"/>
              <a:defRPr/>
            </a:pPr>
            <a:r>
              <a:rPr lang="pt-PT" sz="2400" dirty="0" err="1"/>
              <a:t>Cocoa</a:t>
            </a:r>
            <a:endParaRPr lang="pt-PT" sz="2400" dirty="0"/>
          </a:p>
          <a:p>
            <a:pPr marL="342900" indent="-342900">
              <a:buFont typeface="Arial" panose="020B0604020202020204" pitchFamily="34" charset="0"/>
              <a:buChar char="•"/>
              <a:defRPr/>
            </a:pPr>
            <a:r>
              <a:rPr lang="pt-PT" sz="2400" dirty="0" err="1"/>
              <a:t>Vanilla</a:t>
            </a:r>
            <a:r>
              <a:rPr lang="pt-PT" sz="2400" dirty="0"/>
              <a:t> </a:t>
            </a:r>
          </a:p>
          <a:p>
            <a:pPr eaLnBrk="1" hangingPunct="1">
              <a:defRPr/>
            </a:pPr>
            <a:r>
              <a:rPr lang="pt-PT" sz="2400" dirty="0"/>
              <a:t>in </a:t>
            </a:r>
            <a:r>
              <a:rPr lang="pt-PT" sz="2400" dirty="0" err="1"/>
              <a:t>Guinea</a:t>
            </a:r>
            <a:r>
              <a:rPr lang="pt-PT" sz="2400" dirty="0"/>
              <a:t> Bissau, São Tome </a:t>
            </a:r>
            <a:r>
              <a:rPr lang="pt-PT" sz="2400" dirty="0" err="1"/>
              <a:t>and</a:t>
            </a:r>
            <a:r>
              <a:rPr lang="pt-PT" sz="2400" dirty="0"/>
              <a:t> </a:t>
            </a:r>
            <a:r>
              <a:rPr lang="pt-PT" sz="2400" dirty="0" err="1"/>
              <a:t>Principe</a:t>
            </a:r>
            <a:r>
              <a:rPr lang="pt-PT" sz="2400" dirty="0"/>
              <a:t>, Papua New </a:t>
            </a:r>
            <a:r>
              <a:rPr lang="pt-PT" sz="2400" dirty="0" err="1"/>
              <a:t>Guinea</a:t>
            </a:r>
            <a:r>
              <a:rPr lang="pt-PT" sz="2400" dirty="0"/>
              <a:t> </a:t>
            </a:r>
            <a:r>
              <a:rPr lang="pt-PT" sz="2400" dirty="0" err="1"/>
              <a:t>and</a:t>
            </a:r>
            <a:r>
              <a:rPr lang="pt-PT" sz="2400" dirty="0"/>
              <a:t> </a:t>
            </a:r>
            <a:r>
              <a:rPr lang="pt-PT" sz="2400" dirty="0" err="1"/>
              <a:t>Zambia</a:t>
            </a:r>
            <a:endParaRPr lang="pt-PT" sz="2400" dirty="0"/>
          </a:p>
        </p:txBody>
      </p:sp>
      <p:pic>
        <p:nvPicPr>
          <p:cNvPr id="2150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94" y="564219"/>
            <a:ext cx="28082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4486276"/>
            <a:ext cx="86407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1"/>
          <p:cNvSpPr>
            <a:spLocks noChangeArrowheads="1"/>
          </p:cNvSpPr>
          <p:nvPr/>
        </p:nvSpPr>
        <p:spPr bwMode="auto">
          <a:xfrm>
            <a:off x="1681163" y="852489"/>
            <a:ext cx="5422900" cy="157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pt-PT" altLang="pt-PT" sz="3200" b="1">
                <a:solidFill>
                  <a:schemeClr val="tx1"/>
                </a:solidFill>
                <a:latin typeface="Arial" panose="020B0604020202020204" pitchFamily="34" charset="0"/>
              </a:rPr>
              <a:t>Environmental Life Cycle Assessment (LCA) of food value chains </a:t>
            </a:r>
            <a:endParaRPr lang="pt-PT" altLang="pt-PT" sz="3200">
              <a:solidFill>
                <a:schemeClr val="tx1"/>
              </a:solidFill>
              <a:latin typeface="Arial" panose="020B0604020202020204" pitchFamily="34" charset="0"/>
            </a:endParaRPr>
          </a:p>
        </p:txBody>
      </p:sp>
    </p:spTree>
    <p:extLst>
      <p:ext uri="{BB962C8B-B14F-4D97-AF65-F5344CB8AC3E}">
        <p14:creationId xmlns:p14="http://schemas.microsoft.com/office/powerpoint/2010/main" val="2530000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7"/>
          <p:cNvGrpSpPr>
            <a:grpSpLocks/>
          </p:cNvGrpSpPr>
          <p:nvPr/>
        </p:nvGrpSpPr>
        <p:grpSpPr bwMode="auto">
          <a:xfrm>
            <a:off x="3094039" y="-2852738"/>
            <a:ext cx="4149725" cy="2286000"/>
            <a:chOff x="-743845" y="3941618"/>
            <a:chExt cx="5017684" cy="2763982"/>
          </a:xfrm>
        </p:grpSpPr>
        <p:pic>
          <p:nvPicPr>
            <p:cNvPr id="23570" name="Picture 38" descr="\\suber\Fotografias\Espaços\reserva\PICT0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45" y="5297054"/>
              <a:ext cx="2471588"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480" y="3941618"/>
              <a:ext cx="2471588"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10" y="5297054"/>
              <a:ext cx="2491129"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2" descr="New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18" y="3941618"/>
              <a:ext cx="2481359"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3556"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3557"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3558"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766888" y="1525589"/>
            <a:ext cx="8420100" cy="1508125"/>
          </a:xfrm>
          <a:prstGeom prst="rect">
            <a:avLst/>
          </a:prstGeom>
          <a:solidFill>
            <a:schemeClr val="bg1"/>
          </a:solidFill>
        </p:spPr>
        <p:txBody>
          <a:bodyPr>
            <a:spAutoFit/>
          </a:bodyPr>
          <a:lstStyle/>
          <a:p>
            <a:pPr eaLnBrk="1" hangingPunct="1">
              <a:defRPr/>
            </a:pPr>
            <a:r>
              <a:rPr lang="en-GB" sz="3200" spc="300" dirty="0" err="1"/>
              <a:t>No_Waste</a:t>
            </a:r>
            <a:endParaRPr lang="en-GB" sz="3200" spc="300" dirty="0"/>
          </a:p>
          <a:p>
            <a:pPr eaLnBrk="1" hangingPunct="1">
              <a:defRPr/>
            </a:pPr>
            <a:r>
              <a:rPr lang="en-GB" sz="2000" spc="300" dirty="0"/>
              <a:t>LIFE14 ENV/PT/000369 </a:t>
            </a:r>
          </a:p>
          <a:p>
            <a:pPr eaLnBrk="1" hangingPunct="1">
              <a:defRPr/>
            </a:pPr>
            <a:r>
              <a:rPr lang="en-GB" sz="2000" spc="300" dirty="0"/>
              <a:t>Management of biomass ash and organic waste in the recovery of degraded soils</a:t>
            </a:r>
          </a:p>
        </p:txBody>
      </p:sp>
      <p:sp>
        <p:nvSpPr>
          <p:cNvPr id="19" name="Rectangle 2"/>
          <p:cNvSpPr/>
          <p:nvPr/>
        </p:nvSpPr>
        <p:spPr>
          <a:xfrm>
            <a:off x="1587501" y="3070225"/>
            <a:ext cx="8882063" cy="1570038"/>
          </a:xfrm>
          <a:prstGeom prst="rect">
            <a:avLst/>
          </a:prstGeom>
        </p:spPr>
        <p:txBody>
          <a:bodyPr>
            <a:spAutoFit/>
          </a:bodyPr>
          <a:lstStyle/>
          <a:p>
            <a:pPr marL="342900" indent="-342900">
              <a:buFont typeface="Arial" charset="0"/>
              <a:buChar char="•"/>
              <a:defRPr/>
            </a:pPr>
            <a:r>
              <a:rPr lang="en-GB" sz="2400" spc="300" dirty="0"/>
              <a:t>Sustainable use of wastes from the pulp and paper industry and other organic wastes </a:t>
            </a:r>
          </a:p>
          <a:p>
            <a:pPr marL="342900" indent="-342900">
              <a:buFont typeface="Arial" charset="0"/>
              <a:buChar char="•"/>
              <a:defRPr/>
            </a:pPr>
            <a:r>
              <a:rPr lang="en-GB" sz="2400" spc="300" dirty="0"/>
              <a:t>Remediation of mine-contaminated acid soils (Iberian Pyrite Belt)</a:t>
            </a:r>
          </a:p>
        </p:txBody>
      </p:sp>
      <p:grpSp>
        <p:nvGrpSpPr>
          <p:cNvPr id="23561" name="Grupo 1"/>
          <p:cNvGrpSpPr>
            <a:grpSpLocks/>
          </p:cNvGrpSpPr>
          <p:nvPr/>
        </p:nvGrpSpPr>
        <p:grpSpPr bwMode="auto">
          <a:xfrm>
            <a:off x="1766889" y="125414"/>
            <a:ext cx="4473575" cy="1190625"/>
            <a:chOff x="21720098" y="39045750"/>
            <a:chExt cx="8037513" cy="1944688"/>
          </a:xfrm>
        </p:grpSpPr>
        <p:pic>
          <p:nvPicPr>
            <p:cNvPr id="2356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7098" y="39045750"/>
              <a:ext cx="537051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9" name="Picture 15" descr="Photo: LIFE13/NAT/SK/0012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20098" y="39069563"/>
              <a:ext cx="2667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6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4983164"/>
            <a:ext cx="21717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26363" y="5176839"/>
            <a:ext cx="1079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AutoShape 2" descr="Resultado de imagem para portucel"/>
          <p:cNvSpPr>
            <a:spLocks noChangeAspect="1" noChangeArrowheads="1"/>
          </p:cNvSpPr>
          <p:nvPr/>
        </p:nvSpPr>
        <p:spPr bwMode="auto">
          <a:xfrm>
            <a:off x="1679576" y="-509588"/>
            <a:ext cx="1438275" cy="10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latin typeface="Arial" panose="020B0604020202020204" pitchFamily="34" charset="0"/>
            </a:endParaRPr>
          </a:p>
        </p:txBody>
      </p:sp>
      <p:pic>
        <p:nvPicPr>
          <p:cNvPr id="23565"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91251" y="5254626"/>
            <a:ext cx="14382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16389" y="5089525"/>
            <a:ext cx="202882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44650" y="5938838"/>
            <a:ext cx="24257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104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847851" y="750888"/>
            <a:ext cx="842486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US" altLang="pt-PT" sz="2800" b="1">
                <a:solidFill>
                  <a:schemeClr val="tx1"/>
                </a:solidFill>
                <a:latin typeface="Arial" panose="020B0604020202020204" pitchFamily="34" charset="0"/>
              </a:rPr>
              <a:t>Rehabilitation of degraded soils and mine wastes </a:t>
            </a:r>
            <a:r>
              <a:rPr lang="en-GB" altLang="pt-PT" sz="2800" b="1">
                <a:solidFill>
                  <a:schemeClr val="tx1"/>
                </a:solidFill>
                <a:latin typeface="Arial" panose="020B0604020202020204" pitchFamily="34" charset="0"/>
              </a:rPr>
              <a:t>through </a:t>
            </a:r>
            <a:r>
              <a:rPr lang="pt-PT" altLang="pt-PT" sz="2800" b="1">
                <a:solidFill>
                  <a:schemeClr val="tx1"/>
                </a:solidFill>
                <a:latin typeface="Arial" panose="020B0604020202020204" pitchFamily="34" charset="0"/>
              </a:rPr>
              <a:t>engineered soils</a:t>
            </a:r>
          </a:p>
          <a:p>
            <a:pPr eaLnBrk="1" hangingPunct="1">
              <a:spcBef>
                <a:spcPct val="0"/>
              </a:spcBef>
              <a:buFontTx/>
              <a:buNone/>
            </a:pPr>
            <a:endParaRPr lang="en-US" altLang="pt-PT" sz="1800">
              <a:solidFill>
                <a:schemeClr val="tx1"/>
              </a:solidFill>
              <a:latin typeface="Arial" panose="020B0604020202020204" pitchFamily="34" charset="0"/>
            </a:endParaRPr>
          </a:p>
          <a:p>
            <a:pPr eaLnBrk="1" hangingPunct="1">
              <a:spcBef>
                <a:spcPct val="0"/>
              </a:spcBef>
              <a:buFontTx/>
              <a:buNone/>
            </a:pPr>
            <a:r>
              <a:rPr lang="pt-PT" altLang="pt-PT" sz="1800">
                <a:solidFill>
                  <a:schemeClr val="tx1"/>
                </a:solidFill>
                <a:latin typeface="Arial" panose="020B0604020202020204" pitchFamily="34" charset="0"/>
              </a:rPr>
              <a:t>1-Technosols construction with halophytes using salt sediments and organic wastes</a:t>
            </a:r>
          </a:p>
          <a:p>
            <a:pPr eaLnBrk="1" hangingPunct="1">
              <a:spcBef>
                <a:spcPct val="0"/>
              </a:spcBef>
              <a:buFontTx/>
              <a:buNone/>
            </a:pPr>
            <a:r>
              <a:rPr lang="pt-PT" altLang="pt-PT" sz="1800">
                <a:solidFill>
                  <a:schemeClr val="tx1"/>
                </a:solidFill>
                <a:latin typeface="Arial" panose="020B0604020202020204" pitchFamily="34" charset="0"/>
              </a:rPr>
              <a:t/>
            </a:r>
            <a:br>
              <a:rPr lang="pt-PT" altLang="pt-PT" sz="1800">
                <a:solidFill>
                  <a:schemeClr val="tx1"/>
                </a:solidFill>
                <a:latin typeface="Arial" panose="020B0604020202020204" pitchFamily="34" charset="0"/>
              </a:rPr>
            </a:br>
            <a:r>
              <a:rPr lang="pt-PT" altLang="pt-PT" sz="1800">
                <a:solidFill>
                  <a:schemeClr val="tx1"/>
                </a:solidFill>
                <a:latin typeface="Arial" panose="020B0604020202020204" pitchFamily="34" charset="0"/>
              </a:rPr>
              <a:t>2-Technosols construction with lablab (Lablab purpureus - Fabaceae) for rehabilitation of mine wastes</a:t>
            </a:r>
          </a:p>
        </p:txBody>
      </p:sp>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1676" y="3367089"/>
            <a:ext cx="450056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035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6627"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6628"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6629"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679576" y="1011239"/>
            <a:ext cx="4240213" cy="2308225"/>
          </a:xfrm>
          <a:prstGeom prst="rect">
            <a:avLst/>
          </a:prstGeom>
          <a:solidFill>
            <a:schemeClr val="bg1"/>
          </a:solidFill>
        </p:spPr>
        <p:txBody>
          <a:bodyPr>
            <a:spAutoFit/>
          </a:bodyPr>
          <a:lstStyle/>
          <a:p>
            <a:pPr eaLnBrk="1" hangingPunct="1">
              <a:defRPr/>
            </a:pPr>
            <a:r>
              <a:rPr lang="en-US" sz="2400" spc="300" dirty="0">
                <a:solidFill>
                  <a:srgbClr val="4F6228"/>
                </a:solidFill>
              </a:rPr>
              <a:t>Edible Halophyte Cultivation using Saline Water and Amended Underused Soils and Sediments</a:t>
            </a:r>
          </a:p>
          <a:p>
            <a:pPr eaLnBrk="1" hangingPunct="1">
              <a:defRPr/>
            </a:pPr>
            <a:r>
              <a:rPr lang="en-US" sz="2400" b="1" spc="300" dirty="0" err="1">
                <a:solidFill>
                  <a:srgbClr val="4F6228"/>
                </a:solidFill>
              </a:rPr>
              <a:t>XtremeVeggies</a:t>
            </a:r>
            <a:r>
              <a:rPr lang="en-US" sz="2400" spc="300" dirty="0">
                <a:solidFill>
                  <a:srgbClr val="4F6228"/>
                </a:solidFill>
              </a:rPr>
              <a:t> </a:t>
            </a:r>
            <a:endParaRPr lang="pt-PT" sz="2400" spc="300" dirty="0">
              <a:solidFill>
                <a:srgbClr val="4F6228"/>
              </a:solidFill>
            </a:endParaRPr>
          </a:p>
        </p:txBody>
      </p:sp>
      <p:sp>
        <p:nvSpPr>
          <p:cNvPr id="19" name="Rectangle 2"/>
          <p:cNvSpPr/>
          <p:nvPr/>
        </p:nvSpPr>
        <p:spPr>
          <a:xfrm>
            <a:off x="1706564" y="4041775"/>
            <a:ext cx="5056187" cy="1322388"/>
          </a:xfrm>
          <a:prstGeom prst="rect">
            <a:avLst/>
          </a:prstGeom>
        </p:spPr>
        <p:txBody>
          <a:bodyPr>
            <a:spAutoFit/>
          </a:bodyPr>
          <a:lstStyle/>
          <a:p>
            <a:pPr eaLnBrk="1" hangingPunct="1">
              <a:defRPr/>
            </a:pPr>
            <a:r>
              <a:rPr lang="en-US" sz="2000" spc="300" dirty="0">
                <a:solidFill>
                  <a:srgbClr val="4F6228"/>
                </a:solidFill>
              </a:rPr>
              <a:t>Cultivation of edible halophytes in soils unsuitable for conventional agriculture </a:t>
            </a:r>
            <a:r>
              <a:rPr lang="en-US" sz="2000" spc="300" dirty="0" smtClean="0">
                <a:solidFill>
                  <a:srgbClr val="4F6228"/>
                </a:solidFill>
              </a:rPr>
              <a:t>with </a:t>
            </a:r>
            <a:r>
              <a:rPr lang="en-US" sz="2000" spc="300" dirty="0">
                <a:solidFill>
                  <a:srgbClr val="4F6228"/>
                </a:solidFill>
              </a:rPr>
              <a:t>saline water irrigation</a:t>
            </a:r>
          </a:p>
        </p:txBody>
      </p:sp>
      <p:pic>
        <p:nvPicPr>
          <p:cNvPr id="26632" name="Picture 6"/>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0425" y="19054763"/>
            <a:ext cx="1052513"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3" name="Imagem 2"/>
          <p:cNvPicPr>
            <a:picLocks noChangeAspect="1"/>
          </p:cNvPicPr>
          <p:nvPr/>
        </p:nvPicPr>
        <p:blipFill>
          <a:blip r:embed="rId3">
            <a:extLst>
              <a:ext uri="{28A0092B-C50C-407E-A947-70E740481C1C}">
                <a14:useLocalDpi xmlns:a14="http://schemas.microsoft.com/office/drawing/2010/main" val="0"/>
              </a:ext>
            </a:extLst>
          </a:blip>
          <a:srcRect l="3267" t="24133" r="8257" b="22508"/>
          <a:stretch>
            <a:fillRect/>
          </a:stretch>
        </p:blipFill>
        <p:spPr bwMode="auto">
          <a:xfrm>
            <a:off x="6211888" y="1046164"/>
            <a:ext cx="418306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9300" y="2668589"/>
            <a:ext cx="32956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5978526"/>
            <a:ext cx="2171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5978526"/>
            <a:ext cx="12080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1334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37"/>
          <p:cNvGrpSpPr>
            <a:grpSpLocks/>
          </p:cNvGrpSpPr>
          <p:nvPr/>
        </p:nvGrpSpPr>
        <p:grpSpPr bwMode="auto">
          <a:xfrm>
            <a:off x="3094039" y="-2852738"/>
            <a:ext cx="4149725" cy="2286000"/>
            <a:chOff x="-743845" y="3941618"/>
            <a:chExt cx="5017684" cy="2763982"/>
          </a:xfrm>
        </p:grpSpPr>
        <p:pic>
          <p:nvPicPr>
            <p:cNvPr id="28682" name="Picture 38" descr="\\suber\Fotografias\Espaços\reserva\PICT0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45" y="5297054"/>
              <a:ext cx="2471588"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480" y="3941618"/>
              <a:ext cx="2471588"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10" y="5297054"/>
              <a:ext cx="2491129"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descr="New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18" y="3941618"/>
              <a:ext cx="2481359"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5"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8676"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8677"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8678"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763713" y="1144589"/>
            <a:ext cx="4705350" cy="1015663"/>
          </a:xfrm>
          <a:prstGeom prst="rect">
            <a:avLst/>
          </a:prstGeom>
          <a:solidFill>
            <a:schemeClr val="bg1"/>
          </a:solidFill>
        </p:spPr>
        <p:txBody>
          <a:bodyPr>
            <a:spAutoFit/>
          </a:bodyPr>
          <a:lstStyle/>
          <a:p>
            <a:pPr eaLnBrk="1" hangingPunct="1">
              <a:defRPr/>
            </a:pPr>
            <a:r>
              <a:rPr lang="pt-PT" sz="2000" spc="300" dirty="0" err="1"/>
              <a:t>Toxic</a:t>
            </a:r>
            <a:r>
              <a:rPr lang="pt-PT" sz="2000" spc="300" dirty="0"/>
              <a:t> </a:t>
            </a:r>
            <a:r>
              <a:rPr lang="pt-PT" sz="2000" spc="300" dirty="0" err="1"/>
              <a:t>effects</a:t>
            </a:r>
            <a:r>
              <a:rPr lang="pt-PT" sz="2000" spc="300" dirty="0"/>
              <a:t> </a:t>
            </a:r>
            <a:r>
              <a:rPr lang="pt-PT" sz="2000" spc="300" dirty="0" err="1"/>
              <a:t>and</a:t>
            </a:r>
            <a:r>
              <a:rPr lang="pt-PT" sz="2000" spc="300" dirty="0"/>
              <a:t> </a:t>
            </a:r>
            <a:r>
              <a:rPr lang="pt-PT" sz="2000" spc="300" dirty="0" err="1"/>
              <a:t>accumulation</a:t>
            </a:r>
            <a:r>
              <a:rPr lang="pt-PT" sz="2000" spc="300" dirty="0"/>
              <a:t> </a:t>
            </a:r>
            <a:r>
              <a:rPr lang="pt-PT" sz="2000" spc="300" dirty="0" err="1"/>
              <a:t>of</a:t>
            </a:r>
            <a:r>
              <a:rPr lang="pt-PT" sz="2000" spc="300" dirty="0"/>
              <a:t> </a:t>
            </a:r>
            <a:r>
              <a:rPr lang="pt-PT" sz="2000" spc="300" dirty="0" err="1"/>
              <a:t>organic</a:t>
            </a:r>
            <a:r>
              <a:rPr lang="pt-PT" sz="2000" spc="300" dirty="0"/>
              <a:t> </a:t>
            </a:r>
            <a:r>
              <a:rPr lang="pt-PT" sz="2000" spc="300" dirty="0" err="1"/>
              <a:t>and</a:t>
            </a:r>
            <a:r>
              <a:rPr lang="pt-PT" sz="2000" spc="300" dirty="0"/>
              <a:t> </a:t>
            </a:r>
            <a:r>
              <a:rPr lang="pt-PT" sz="2000" spc="300" dirty="0" err="1"/>
              <a:t>inorganic</a:t>
            </a:r>
            <a:r>
              <a:rPr lang="pt-PT" sz="2000" spc="300" dirty="0"/>
              <a:t> </a:t>
            </a:r>
            <a:r>
              <a:rPr lang="pt-PT" sz="2000" spc="300" dirty="0" err="1"/>
              <a:t>contaminants</a:t>
            </a:r>
            <a:r>
              <a:rPr lang="pt-PT" sz="2000" spc="300" dirty="0"/>
              <a:t> in </a:t>
            </a:r>
            <a:r>
              <a:rPr lang="pt-PT" sz="2000" spc="300" dirty="0" err="1"/>
              <a:t>edible</a:t>
            </a:r>
            <a:r>
              <a:rPr lang="pt-PT" sz="2000" spc="300" dirty="0"/>
              <a:t> </a:t>
            </a:r>
            <a:r>
              <a:rPr lang="pt-PT" sz="2000" spc="300" dirty="0" err="1"/>
              <a:t>plants</a:t>
            </a:r>
            <a:endParaRPr lang="pt-PT" sz="2000" spc="300" dirty="0"/>
          </a:p>
        </p:txBody>
      </p:sp>
      <p:sp>
        <p:nvSpPr>
          <p:cNvPr id="19" name="Rectangle 2"/>
          <p:cNvSpPr/>
          <p:nvPr/>
        </p:nvSpPr>
        <p:spPr>
          <a:xfrm>
            <a:off x="1524001" y="3255963"/>
            <a:ext cx="8848725" cy="1938992"/>
          </a:xfrm>
          <a:prstGeom prst="rect">
            <a:avLst/>
          </a:prstGeom>
        </p:spPr>
        <p:txBody>
          <a:bodyPr>
            <a:spAutoFit/>
          </a:bodyPr>
          <a:lstStyle/>
          <a:p>
            <a:pPr marL="342900" indent="-342900">
              <a:buFont typeface="Arial" charset="0"/>
              <a:buChar char="•"/>
              <a:defRPr/>
            </a:pPr>
            <a:r>
              <a:rPr lang="pt-PT" sz="2000" spc="300" dirty="0" err="1"/>
              <a:t>Accumulation</a:t>
            </a:r>
            <a:r>
              <a:rPr lang="pt-PT" sz="2000" spc="300" dirty="0"/>
              <a:t> </a:t>
            </a:r>
            <a:r>
              <a:rPr lang="pt-PT" sz="2000" spc="300" dirty="0" err="1"/>
              <a:t>capacity</a:t>
            </a:r>
            <a:r>
              <a:rPr lang="pt-PT" sz="2000" spc="300" dirty="0"/>
              <a:t> </a:t>
            </a:r>
            <a:r>
              <a:rPr lang="pt-PT" sz="2000" spc="300" dirty="0" err="1"/>
              <a:t>heavy</a:t>
            </a:r>
            <a:r>
              <a:rPr lang="pt-PT" sz="2000" spc="300" dirty="0"/>
              <a:t> </a:t>
            </a:r>
            <a:r>
              <a:rPr lang="pt-PT" sz="2000" spc="300" dirty="0" err="1"/>
              <a:t>metals</a:t>
            </a:r>
            <a:r>
              <a:rPr lang="pt-PT" sz="2000" spc="300" dirty="0"/>
              <a:t>, </a:t>
            </a:r>
            <a:r>
              <a:rPr lang="pt-PT" sz="2000" spc="300" dirty="0" err="1"/>
              <a:t>metaloids</a:t>
            </a:r>
            <a:r>
              <a:rPr lang="pt-PT" sz="2000" spc="300" dirty="0"/>
              <a:t> </a:t>
            </a:r>
            <a:r>
              <a:rPr lang="pt-PT" sz="2000" spc="300" dirty="0" err="1"/>
              <a:t>and</a:t>
            </a:r>
            <a:r>
              <a:rPr lang="pt-PT" sz="2000" spc="300" dirty="0"/>
              <a:t> </a:t>
            </a:r>
            <a:r>
              <a:rPr lang="pt-PT" sz="2000" spc="300" dirty="0" err="1"/>
              <a:t>pharmaceutical</a:t>
            </a:r>
            <a:r>
              <a:rPr lang="pt-PT" sz="2000" spc="300" dirty="0"/>
              <a:t> </a:t>
            </a:r>
            <a:r>
              <a:rPr lang="pt-PT" sz="2000" spc="300" dirty="0" err="1"/>
              <a:t>compounds</a:t>
            </a:r>
            <a:r>
              <a:rPr lang="pt-PT" sz="2000" spc="300" dirty="0"/>
              <a:t> in </a:t>
            </a:r>
            <a:r>
              <a:rPr lang="pt-PT" sz="2000" spc="300" dirty="0" err="1"/>
              <a:t>several</a:t>
            </a:r>
            <a:r>
              <a:rPr lang="pt-PT" sz="2000" spc="300" dirty="0"/>
              <a:t> </a:t>
            </a:r>
            <a:r>
              <a:rPr lang="pt-PT" sz="2000" spc="300" dirty="0" err="1"/>
              <a:t>edible</a:t>
            </a:r>
            <a:r>
              <a:rPr lang="pt-PT" sz="2000" spc="300" dirty="0"/>
              <a:t> </a:t>
            </a:r>
            <a:r>
              <a:rPr lang="pt-PT" sz="2000" spc="300" dirty="0" err="1"/>
              <a:t>plants</a:t>
            </a:r>
            <a:endParaRPr lang="pt-PT" sz="2000" spc="300" dirty="0"/>
          </a:p>
          <a:p>
            <a:pPr marL="342900" indent="-342900">
              <a:buFont typeface="Arial" charset="0"/>
              <a:buChar char="•"/>
              <a:defRPr/>
            </a:pPr>
            <a:r>
              <a:rPr lang="pt-PT" sz="2000" spc="300" dirty="0" err="1"/>
              <a:t>Contamination</a:t>
            </a:r>
            <a:r>
              <a:rPr lang="pt-PT" sz="2000" spc="300" dirty="0"/>
              <a:t> </a:t>
            </a:r>
            <a:r>
              <a:rPr lang="pt-PT" sz="2000" spc="300" dirty="0" err="1"/>
              <a:t>of</a:t>
            </a:r>
            <a:r>
              <a:rPr lang="pt-PT" sz="2000" spc="300" dirty="0"/>
              <a:t> </a:t>
            </a:r>
            <a:r>
              <a:rPr lang="pt-PT" sz="2000" spc="300" dirty="0" err="1"/>
              <a:t>the</a:t>
            </a:r>
            <a:r>
              <a:rPr lang="pt-PT" sz="2000" spc="300" dirty="0"/>
              <a:t> </a:t>
            </a:r>
            <a:r>
              <a:rPr lang="pt-PT" sz="2000" spc="300" dirty="0" err="1"/>
              <a:t>food</a:t>
            </a:r>
            <a:r>
              <a:rPr lang="pt-PT" sz="2000" spc="300" dirty="0"/>
              <a:t> </a:t>
            </a:r>
            <a:r>
              <a:rPr lang="pt-PT" sz="2000" spc="300" dirty="0" err="1"/>
              <a:t>chain</a:t>
            </a:r>
            <a:endParaRPr lang="pt-PT" sz="2000" spc="300" dirty="0"/>
          </a:p>
          <a:p>
            <a:pPr marL="342900" indent="-342900">
              <a:buFont typeface="Arial" charset="0"/>
              <a:buChar char="•"/>
              <a:defRPr/>
            </a:pPr>
            <a:r>
              <a:rPr lang="pt-PT" sz="2000" spc="300" dirty="0" err="1"/>
              <a:t>Identify</a:t>
            </a:r>
            <a:r>
              <a:rPr lang="pt-PT" sz="2000" spc="300" dirty="0"/>
              <a:t> </a:t>
            </a:r>
            <a:r>
              <a:rPr lang="pt-PT" sz="2000" spc="300" dirty="0" err="1"/>
              <a:t>plant</a:t>
            </a:r>
            <a:r>
              <a:rPr lang="pt-PT" sz="2000" spc="300" dirty="0"/>
              <a:t> </a:t>
            </a:r>
            <a:r>
              <a:rPr lang="pt-PT" sz="2000" spc="300" dirty="0" err="1"/>
              <a:t>tolerant</a:t>
            </a:r>
            <a:r>
              <a:rPr lang="pt-PT" sz="2000" spc="300" dirty="0"/>
              <a:t> </a:t>
            </a:r>
            <a:r>
              <a:rPr lang="pt-PT" sz="2000" spc="300" dirty="0" err="1"/>
              <a:t>mechanisms</a:t>
            </a:r>
            <a:r>
              <a:rPr lang="pt-PT" sz="2000" spc="300" dirty="0"/>
              <a:t> </a:t>
            </a:r>
          </a:p>
          <a:p>
            <a:pPr marL="342900" indent="-342900">
              <a:buFont typeface="Arial" charset="0"/>
              <a:buChar char="•"/>
              <a:defRPr/>
            </a:pPr>
            <a:r>
              <a:rPr lang="pt-PT" sz="2000" spc="300" dirty="0" err="1"/>
              <a:t>Identify</a:t>
            </a:r>
            <a:r>
              <a:rPr lang="pt-PT" sz="2000" spc="300" dirty="0"/>
              <a:t> </a:t>
            </a:r>
            <a:r>
              <a:rPr lang="pt-PT" sz="2000" spc="300" dirty="0" err="1"/>
              <a:t>corrective</a:t>
            </a:r>
            <a:r>
              <a:rPr lang="pt-PT" sz="2000" spc="300" dirty="0"/>
              <a:t> </a:t>
            </a:r>
            <a:r>
              <a:rPr lang="pt-PT" sz="2000" spc="300" dirty="0" err="1"/>
              <a:t>measures</a:t>
            </a:r>
            <a:r>
              <a:rPr lang="pt-PT" sz="2000" spc="300" dirty="0"/>
              <a:t> to </a:t>
            </a:r>
            <a:r>
              <a:rPr lang="pt-PT" sz="2000" spc="300" dirty="0" err="1"/>
              <a:t>reduce</a:t>
            </a:r>
            <a:r>
              <a:rPr lang="pt-PT" sz="2000" spc="300" dirty="0"/>
              <a:t> </a:t>
            </a:r>
            <a:r>
              <a:rPr lang="pt-PT" sz="2000" spc="300" dirty="0" err="1"/>
              <a:t>plant</a:t>
            </a:r>
            <a:r>
              <a:rPr lang="pt-PT" sz="2000" spc="300" dirty="0"/>
              <a:t> </a:t>
            </a:r>
            <a:r>
              <a:rPr lang="pt-PT" sz="2000" spc="300" dirty="0" err="1"/>
              <a:t>contaminant</a:t>
            </a:r>
            <a:r>
              <a:rPr lang="pt-PT" sz="2000" spc="300" dirty="0"/>
              <a:t> </a:t>
            </a:r>
            <a:r>
              <a:rPr lang="pt-PT" sz="2000" spc="300" dirty="0" err="1"/>
              <a:t>uptake</a:t>
            </a:r>
            <a:r>
              <a:rPr lang="pt-PT" sz="2000" spc="300" dirty="0"/>
              <a:t> (</a:t>
            </a:r>
            <a:r>
              <a:rPr lang="pt-PT" sz="2000" spc="300" dirty="0" err="1"/>
              <a:t>like</a:t>
            </a:r>
            <a:r>
              <a:rPr lang="pt-PT" sz="2000" spc="300" dirty="0"/>
              <a:t> </a:t>
            </a:r>
            <a:r>
              <a:rPr lang="pt-PT" sz="2000" spc="300" dirty="0" err="1"/>
              <a:t>cork</a:t>
            </a:r>
            <a:r>
              <a:rPr lang="pt-PT" sz="2000" spc="300" dirty="0"/>
              <a:t> </a:t>
            </a:r>
            <a:r>
              <a:rPr lang="pt-PT" sz="2000" spc="300" dirty="0" err="1"/>
              <a:t>powder</a:t>
            </a:r>
            <a:r>
              <a:rPr lang="pt-PT" sz="2000" spc="300" dirty="0"/>
              <a:t> </a:t>
            </a:r>
            <a:r>
              <a:rPr lang="pt-PT" sz="2000" spc="300" dirty="0" err="1"/>
              <a:t>and</a:t>
            </a:r>
            <a:r>
              <a:rPr lang="pt-PT" sz="2000" spc="300" dirty="0"/>
              <a:t> </a:t>
            </a:r>
            <a:r>
              <a:rPr lang="pt-PT" sz="2000" spc="300" dirty="0" err="1"/>
              <a:t>other</a:t>
            </a:r>
            <a:r>
              <a:rPr lang="pt-PT" sz="2000" spc="300" dirty="0"/>
              <a:t> </a:t>
            </a:r>
            <a:r>
              <a:rPr lang="pt-PT" sz="2000" spc="300" dirty="0" err="1"/>
              <a:t>organic</a:t>
            </a:r>
            <a:r>
              <a:rPr lang="pt-PT" sz="2000" spc="300" dirty="0"/>
              <a:t> </a:t>
            </a:r>
            <a:r>
              <a:rPr lang="pt-PT" sz="2000" spc="300" dirty="0" err="1"/>
              <a:t>residues</a:t>
            </a:r>
            <a:r>
              <a:rPr lang="pt-PT" sz="2000" spc="300" dirty="0"/>
              <a:t>)</a:t>
            </a:r>
          </a:p>
        </p:txBody>
      </p:sp>
      <p:pic>
        <p:nvPicPr>
          <p:cNvPr id="28681" name="Imagem 2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463" y="465138"/>
            <a:ext cx="46958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7758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3" cstate="print">
            <a:extLst>
              <a:ext uri="{28A0092B-C50C-407E-A947-70E740481C1C}">
                <a14:useLocalDpi xmlns:a14="http://schemas.microsoft.com/office/drawing/2010/main" val="0"/>
              </a:ext>
            </a:extLst>
          </a:blip>
          <a:srcRect r="1074"/>
          <a:stretch>
            <a:fillRect/>
          </a:stretch>
        </p:blipFill>
        <p:spPr bwMode="auto">
          <a:xfrm>
            <a:off x="8150225" y="595314"/>
            <a:ext cx="2006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699" name="Group 37"/>
          <p:cNvGrpSpPr>
            <a:grpSpLocks/>
          </p:cNvGrpSpPr>
          <p:nvPr/>
        </p:nvGrpSpPr>
        <p:grpSpPr bwMode="auto">
          <a:xfrm>
            <a:off x="3094039" y="-2852738"/>
            <a:ext cx="4149725" cy="2286000"/>
            <a:chOff x="-743845" y="3941618"/>
            <a:chExt cx="5017684" cy="2763982"/>
          </a:xfrm>
        </p:grpSpPr>
        <p:pic>
          <p:nvPicPr>
            <p:cNvPr id="29709" name="Picture 38" descr="\\suber\Fotografias\Espaços\reserva\PICT0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45" y="5297054"/>
              <a:ext cx="2471588"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2480" y="3941618"/>
              <a:ext cx="2471588"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2710" y="5297054"/>
              <a:ext cx="2491129"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2" descr="New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818" y="3941618"/>
              <a:ext cx="2481359"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0"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9701"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9702"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29703"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647826" y="750889"/>
            <a:ext cx="6424613" cy="954087"/>
          </a:xfrm>
          <a:prstGeom prst="rect">
            <a:avLst/>
          </a:prstGeom>
          <a:solidFill>
            <a:schemeClr val="bg1"/>
          </a:solidFill>
        </p:spPr>
        <p:txBody>
          <a:bodyPr>
            <a:spAutoFit/>
          </a:bodyPr>
          <a:lstStyle/>
          <a:p>
            <a:pPr eaLnBrk="1" hangingPunct="1">
              <a:defRPr/>
            </a:pPr>
            <a:r>
              <a:rPr lang="pt-PT" sz="2800" b="1" spc="300" dirty="0"/>
              <a:t>E</a:t>
            </a:r>
            <a:r>
              <a:rPr lang="en-GB" sz="2800" b="1" spc="300" dirty="0" err="1"/>
              <a:t>cological</a:t>
            </a:r>
            <a:r>
              <a:rPr lang="en-GB" sz="2800" b="1" spc="300" dirty="0"/>
              <a:t> risk assessment of pesticides in freshwaters</a:t>
            </a:r>
            <a:endParaRPr lang="en-US" sz="2800" b="1" spc="300" dirty="0"/>
          </a:p>
        </p:txBody>
      </p:sp>
      <p:sp>
        <p:nvSpPr>
          <p:cNvPr id="19" name="Rectangle 2"/>
          <p:cNvSpPr/>
          <p:nvPr/>
        </p:nvSpPr>
        <p:spPr>
          <a:xfrm>
            <a:off x="1652588" y="4337051"/>
            <a:ext cx="8558212" cy="1579563"/>
          </a:xfrm>
          <a:prstGeom prst="rect">
            <a:avLst/>
          </a:prstGeom>
        </p:spPr>
        <p:txBody>
          <a:bodyPr/>
          <a:lstStyle/>
          <a:p>
            <a:pPr marL="285750" indent="-285750">
              <a:buFont typeface="Arial" panose="020B0604020202020204" pitchFamily="34" charset="0"/>
              <a:buChar char="•"/>
              <a:defRPr/>
            </a:pPr>
            <a:r>
              <a:rPr lang="pt-PT" sz="1600" b="1" spc="300" dirty="0" err="1"/>
              <a:t>Identification</a:t>
            </a:r>
            <a:r>
              <a:rPr lang="pt-PT" sz="1600" b="1" spc="300" dirty="0"/>
              <a:t> </a:t>
            </a:r>
            <a:r>
              <a:rPr lang="pt-PT" sz="1600" b="1" spc="300" dirty="0" err="1"/>
              <a:t>of</a:t>
            </a:r>
            <a:r>
              <a:rPr lang="pt-PT" sz="1600" b="1" spc="300" dirty="0"/>
              <a:t> </a:t>
            </a:r>
            <a:r>
              <a:rPr lang="pt-PT" sz="1600" b="1" spc="300" dirty="0" err="1"/>
              <a:t>pesticides</a:t>
            </a:r>
            <a:r>
              <a:rPr lang="pt-PT" sz="1600" b="1" spc="300" dirty="0"/>
              <a:t> </a:t>
            </a:r>
            <a:r>
              <a:rPr lang="pt-PT" sz="1600" b="1" spc="300" dirty="0" err="1"/>
              <a:t>of</a:t>
            </a:r>
            <a:r>
              <a:rPr lang="pt-PT" sz="1600" b="1" spc="300" dirty="0"/>
              <a:t> </a:t>
            </a:r>
            <a:r>
              <a:rPr lang="pt-PT" sz="1600" b="1" spc="300" dirty="0" err="1"/>
              <a:t>concern</a:t>
            </a:r>
            <a:endParaRPr lang="pt-PT" sz="1600" b="1" spc="300" dirty="0"/>
          </a:p>
          <a:p>
            <a:pPr marL="285750" indent="-285750">
              <a:buFont typeface="Arial" panose="020B0604020202020204" pitchFamily="34" charset="0"/>
              <a:buChar char="•"/>
              <a:defRPr/>
            </a:pPr>
            <a:r>
              <a:rPr lang="pt-PT" sz="1600" b="1" spc="300" dirty="0" err="1"/>
              <a:t>Ecological</a:t>
            </a:r>
            <a:r>
              <a:rPr lang="pt-PT" sz="1600" b="1" spc="300" dirty="0"/>
              <a:t> </a:t>
            </a:r>
            <a:r>
              <a:rPr lang="pt-PT" sz="1600" b="1" spc="300" dirty="0" err="1"/>
              <a:t>impact</a:t>
            </a:r>
            <a:r>
              <a:rPr lang="pt-PT" sz="1600" b="1" spc="300" dirty="0"/>
              <a:t> </a:t>
            </a:r>
            <a:r>
              <a:rPr lang="pt-PT" sz="1600" b="1" spc="300" dirty="0" err="1"/>
              <a:t>of</a:t>
            </a:r>
            <a:r>
              <a:rPr lang="pt-PT" sz="1600" b="1" spc="300" dirty="0"/>
              <a:t> </a:t>
            </a:r>
            <a:r>
              <a:rPr lang="pt-PT" sz="1600" b="1" spc="300" dirty="0" err="1"/>
              <a:t>pesticide</a:t>
            </a:r>
            <a:r>
              <a:rPr lang="pt-PT" sz="1600" b="1" spc="300" dirty="0"/>
              <a:t> </a:t>
            </a:r>
            <a:r>
              <a:rPr lang="pt-PT" sz="1600" b="1" spc="300" dirty="0" err="1"/>
              <a:t>contamination</a:t>
            </a:r>
            <a:r>
              <a:rPr lang="pt-PT" sz="1600" b="1" spc="300" dirty="0"/>
              <a:t> in </a:t>
            </a:r>
            <a:r>
              <a:rPr lang="pt-PT" sz="1600" b="1" spc="300" dirty="0" err="1"/>
              <a:t>environment</a:t>
            </a:r>
            <a:endParaRPr lang="pt-PT" sz="1600" b="1" spc="300" dirty="0"/>
          </a:p>
          <a:p>
            <a:pPr marL="285750" indent="-285750" algn="just">
              <a:buFont typeface="Arial" panose="020B0604020202020204" pitchFamily="34" charset="0"/>
              <a:buChar char="•"/>
              <a:defRPr/>
            </a:pPr>
            <a:r>
              <a:rPr lang="pt-PT" sz="1600" b="1" spc="300" dirty="0" err="1"/>
              <a:t>Relationships</a:t>
            </a:r>
            <a:r>
              <a:rPr lang="pt-PT" sz="1600" b="1" spc="300" dirty="0"/>
              <a:t> </a:t>
            </a:r>
            <a:r>
              <a:rPr lang="pt-PT" sz="1600" b="1" spc="300" dirty="0" err="1"/>
              <a:t>between</a:t>
            </a:r>
            <a:r>
              <a:rPr lang="pt-PT" sz="1600" b="1" spc="300" dirty="0"/>
              <a:t> </a:t>
            </a:r>
            <a:r>
              <a:rPr lang="pt-PT" sz="1600" b="1" spc="300" dirty="0" err="1"/>
              <a:t>pesticides</a:t>
            </a:r>
            <a:r>
              <a:rPr lang="pt-PT" sz="1600" b="1" spc="300" dirty="0"/>
              <a:t> </a:t>
            </a:r>
            <a:r>
              <a:rPr lang="pt-PT" sz="1600" b="1" spc="300" dirty="0" err="1"/>
              <a:t>and</a:t>
            </a:r>
            <a:r>
              <a:rPr lang="pt-PT" sz="1600" b="1" spc="300" dirty="0"/>
              <a:t> </a:t>
            </a:r>
            <a:r>
              <a:rPr lang="pt-PT" sz="1600" b="1" spc="300" dirty="0" err="1"/>
              <a:t>biological</a:t>
            </a:r>
            <a:r>
              <a:rPr lang="pt-PT" sz="1600" b="1" spc="300" dirty="0"/>
              <a:t> </a:t>
            </a:r>
            <a:r>
              <a:rPr lang="pt-PT" sz="1600" b="1" spc="300" dirty="0" err="1"/>
              <a:t>effects</a:t>
            </a:r>
            <a:endParaRPr lang="pt-PT" sz="1600" b="1" spc="300" dirty="0"/>
          </a:p>
          <a:p>
            <a:pPr marL="285750" indent="-285750" algn="just">
              <a:buFont typeface="Arial" panose="020B0604020202020204" pitchFamily="34" charset="0"/>
              <a:buChar char="•"/>
              <a:defRPr/>
            </a:pPr>
            <a:r>
              <a:rPr lang="pt-PT" sz="1600" b="1" spc="300" dirty="0" err="1"/>
              <a:t>Biotests</a:t>
            </a:r>
            <a:endParaRPr lang="pt-PT" sz="1600" b="1" spc="300" dirty="0"/>
          </a:p>
          <a:p>
            <a:pPr marL="285750" indent="-285750" algn="just">
              <a:buFont typeface="Arial" panose="020B0604020202020204" pitchFamily="34" charset="0"/>
              <a:buChar char="•"/>
              <a:defRPr/>
            </a:pPr>
            <a:r>
              <a:rPr lang="en-US" sz="1600" b="1" spc="300" dirty="0"/>
              <a:t>Sustainable use of pesticides in agricultural ecosystems and reduction of their impact on the aquatic environment</a:t>
            </a:r>
            <a:endParaRPr lang="pt-PT" sz="1600" b="1" spc="300" dirty="0"/>
          </a:p>
          <a:p>
            <a:pPr eaLnBrk="1" hangingPunct="1">
              <a:defRPr/>
            </a:pPr>
            <a:r>
              <a:rPr lang="pt-PT" sz="1600" b="1" spc="300" dirty="0"/>
              <a:t> </a:t>
            </a:r>
            <a:endParaRPr lang="en-US" sz="1600" b="1" spc="300" dirty="0"/>
          </a:p>
        </p:txBody>
      </p:sp>
      <p:pic>
        <p:nvPicPr>
          <p:cNvPr id="29706" name="Imagem 32" descr="DSC0681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73701" y="2087563"/>
            <a:ext cx="24987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Imagem 12"/>
          <p:cNvPicPr>
            <a:picLocks noChangeAspect="1"/>
          </p:cNvPicPr>
          <p:nvPr/>
        </p:nvPicPr>
        <p:blipFill>
          <a:blip r:embed="rId9">
            <a:extLst>
              <a:ext uri="{28A0092B-C50C-407E-A947-70E740481C1C}">
                <a14:useLocalDpi xmlns:a14="http://schemas.microsoft.com/office/drawing/2010/main" val="0"/>
              </a:ext>
            </a:extLst>
          </a:blip>
          <a:srcRect r="28818"/>
          <a:stretch>
            <a:fillRect/>
          </a:stretch>
        </p:blipFill>
        <p:spPr bwMode="auto">
          <a:xfrm>
            <a:off x="1781176" y="1806576"/>
            <a:ext cx="3514725"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50226" y="1971675"/>
            <a:ext cx="213836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2990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32771"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32772"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32773"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701801" y="817564"/>
            <a:ext cx="6626225" cy="1076325"/>
          </a:xfrm>
          <a:prstGeom prst="rect">
            <a:avLst/>
          </a:prstGeom>
          <a:solidFill>
            <a:schemeClr val="bg1"/>
          </a:solidFill>
        </p:spPr>
        <p:txBody>
          <a:bodyPr>
            <a:spAutoFit/>
          </a:bodyPr>
          <a:lstStyle/>
          <a:p>
            <a:pPr eaLnBrk="1" hangingPunct="1">
              <a:defRPr/>
            </a:pPr>
            <a:r>
              <a:rPr lang="en-GB" sz="2000" b="1" spc="300" dirty="0"/>
              <a:t>Transition towards a more carbon and nutrient efficient agriculture in Europe </a:t>
            </a:r>
            <a:r>
              <a:rPr lang="en-GB" sz="2400" b="1" spc="300" dirty="0"/>
              <a:t> </a:t>
            </a:r>
          </a:p>
          <a:p>
            <a:pPr eaLnBrk="1" hangingPunct="1">
              <a:defRPr/>
            </a:pPr>
            <a:r>
              <a:rPr lang="en-GB" sz="2000" b="1" spc="300" dirty="0"/>
              <a:t>Nutri2cycle - http://</a:t>
            </a:r>
            <a:r>
              <a:rPr lang="pt-PT" b="1" spc="300" dirty="0">
                <a:hlinkClick r:id="rId2"/>
              </a:rPr>
              <a:t>www.nutri2cycle.eu</a:t>
            </a:r>
            <a:r>
              <a:rPr lang="pt-PT" b="1" spc="300" dirty="0"/>
              <a:t> </a:t>
            </a:r>
          </a:p>
        </p:txBody>
      </p:sp>
      <p:sp>
        <p:nvSpPr>
          <p:cNvPr id="19" name="Rectangle 2"/>
          <p:cNvSpPr/>
          <p:nvPr/>
        </p:nvSpPr>
        <p:spPr>
          <a:xfrm>
            <a:off x="1724025" y="2747964"/>
            <a:ext cx="5041900" cy="2800767"/>
          </a:xfrm>
          <a:prstGeom prst="rect">
            <a:avLst/>
          </a:prstGeom>
        </p:spPr>
        <p:txBody>
          <a:bodyPr>
            <a:spAutoFit/>
          </a:bodyPr>
          <a:lstStyle/>
          <a:p>
            <a:pPr marL="285750" indent="-285750">
              <a:buFont typeface="Arial" panose="020B0604020202020204" pitchFamily="34" charset="0"/>
              <a:buChar char="•"/>
              <a:defRPr/>
            </a:pPr>
            <a:r>
              <a:rPr lang="en-GB" sz="1600" b="1" spc="300" dirty="0"/>
              <a:t>To assess Nitrogen, Phosphorus and Carbon flows looking into existing management techniques in different farms across Europe</a:t>
            </a:r>
          </a:p>
          <a:p>
            <a:pPr eaLnBrk="1" hangingPunct="1">
              <a:defRPr/>
            </a:pPr>
            <a:r>
              <a:rPr lang="en-GB" sz="1600" b="1" spc="300" dirty="0"/>
              <a:t> </a:t>
            </a:r>
          </a:p>
          <a:p>
            <a:pPr marL="285750" indent="-285750">
              <a:buFont typeface="Arial" panose="020B0604020202020204" pitchFamily="34" charset="0"/>
              <a:buChar char="•"/>
              <a:defRPr/>
            </a:pPr>
            <a:r>
              <a:rPr lang="en-GB" sz="1600" b="1" spc="300" dirty="0"/>
              <a:t>Tackling the existing nutrient flow gaps in Europe that will help decrease greenhouse gas emissions, reduce soil degradation and improve EU independence for energy and nutrients.</a:t>
            </a:r>
            <a:endParaRPr lang="pt-PT" sz="1600" b="1" spc="300" dirty="0"/>
          </a:p>
        </p:txBody>
      </p:sp>
      <p:pic>
        <p:nvPicPr>
          <p:cNvPr id="32776" name="Imagem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5175" y="1822764"/>
            <a:ext cx="4448606" cy="465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293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33795"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33796"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33797"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8" name="Rectangle 2"/>
          <p:cNvSpPr/>
          <p:nvPr/>
        </p:nvSpPr>
        <p:spPr>
          <a:xfrm>
            <a:off x="1555750" y="304801"/>
            <a:ext cx="4999038" cy="708025"/>
          </a:xfrm>
          <a:prstGeom prst="rect">
            <a:avLst/>
          </a:prstGeom>
        </p:spPr>
        <p:txBody>
          <a:bodyPr wrap="none">
            <a:spAutoFit/>
          </a:bodyPr>
          <a:lstStyle/>
          <a:p>
            <a:pPr eaLnBrk="1" hangingPunct="1">
              <a:defRPr/>
            </a:pPr>
            <a:endParaRPr lang="pt-PT" sz="2000" spc="300" dirty="0">
              <a:solidFill>
                <a:srgbClr val="4F6228"/>
              </a:solidFill>
            </a:endParaRPr>
          </a:p>
          <a:p>
            <a:pPr eaLnBrk="1" hangingPunct="1">
              <a:defRPr/>
            </a:pPr>
            <a:r>
              <a:rPr lang="pt-PT" sz="2000" dirty="0">
                <a:hlinkClick r:id="rId3"/>
              </a:rPr>
              <a:t>http://www.isa.ulisboa.pt/proj/nitroportugal/</a:t>
            </a:r>
            <a:endParaRPr lang="pt-PT" sz="2000" spc="300" dirty="0">
              <a:solidFill>
                <a:srgbClr val="4F6228"/>
              </a:solidFill>
            </a:endParaRPr>
          </a:p>
        </p:txBody>
      </p:sp>
      <p:sp>
        <p:nvSpPr>
          <p:cNvPr id="19" name="Rectangle 2"/>
          <p:cNvSpPr/>
          <p:nvPr/>
        </p:nvSpPr>
        <p:spPr>
          <a:xfrm>
            <a:off x="1579563" y="1350963"/>
            <a:ext cx="4875212" cy="3600450"/>
          </a:xfrm>
          <a:prstGeom prst="rect">
            <a:avLst/>
          </a:prstGeom>
        </p:spPr>
        <p:txBody>
          <a:bodyPr>
            <a:spAutoFit/>
          </a:bodyPr>
          <a:lstStyle/>
          <a:p>
            <a:pPr eaLnBrk="1" hangingPunct="1">
              <a:defRPr/>
            </a:pPr>
            <a:r>
              <a:rPr lang="pt-PT" sz="2000" spc="300" dirty="0" err="1">
                <a:latin typeface="Arial Rounded MT Bold" panose="020F0704030504030204" pitchFamily="34" charset="0"/>
              </a:rPr>
              <a:t>All</a:t>
            </a:r>
            <a:r>
              <a:rPr lang="pt-PT" sz="2000" spc="300" dirty="0">
                <a:latin typeface="Arial Rounded MT Bold" panose="020F0704030504030204" pitchFamily="34" charset="0"/>
              </a:rPr>
              <a:t> </a:t>
            </a:r>
            <a:r>
              <a:rPr lang="pt-PT" sz="2000" spc="300" dirty="0" err="1">
                <a:latin typeface="Arial Rounded MT Bold" panose="020F0704030504030204" pitchFamily="34" charset="0"/>
              </a:rPr>
              <a:t>key</a:t>
            </a:r>
            <a:r>
              <a:rPr lang="pt-PT" sz="2000" spc="300" dirty="0">
                <a:latin typeface="Arial Rounded MT Bold" panose="020F0704030504030204" pitchFamily="34" charset="0"/>
              </a:rPr>
              <a:t> research </a:t>
            </a:r>
            <a:r>
              <a:rPr lang="pt-PT" sz="2000" spc="300" dirty="0" err="1">
                <a:latin typeface="Arial Rounded MT Bold" panose="020F0704030504030204" pitchFamily="34" charset="0"/>
              </a:rPr>
              <a:t>areas</a:t>
            </a:r>
            <a:r>
              <a:rPr lang="pt-PT" sz="2000" spc="300" dirty="0">
                <a:latin typeface="Arial Rounded MT Bold" panose="020F0704030504030204" pitchFamily="34" charset="0"/>
              </a:rPr>
              <a:t> </a:t>
            </a:r>
            <a:r>
              <a:rPr lang="pt-PT" sz="2000" spc="300" dirty="0" err="1">
                <a:latin typeface="Arial Rounded MT Bold" panose="020F0704030504030204" pitchFamily="34" charset="0"/>
              </a:rPr>
              <a:t>of</a:t>
            </a:r>
            <a:r>
              <a:rPr lang="pt-PT" sz="2000" spc="300" dirty="0">
                <a:latin typeface="Arial Rounded MT Bold" panose="020F0704030504030204" pitchFamily="34" charset="0"/>
              </a:rPr>
              <a:t> </a:t>
            </a:r>
            <a:r>
              <a:rPr lang="pt-PT" sz="2000" spc="300" dirty="0" err="1">
                <a:latin typeface="Arial Rounded MT Bold" panose="020F0704030504030204" pitchFamily="34" charset="0"/>
              </a:rPr>
              <a:t>the</a:t>
            </a:r>
            <a:r>
              <a:rPr lang="pt-PT" sz="2000" spc="300" dirty="0">
                <a:latin typeface="Arial Rounded MT Bold" panose="020F0704030504030204" pitchFamily="34" charset="0"/>
              </a:rPr>
              <a:t> </a:t>
            </a:r>
            <a:r>
              <a:rPr lang="en-US" sz="2000" dirty="0">
                <a:latin typeface="Arial Rounded MT Bold" panose="020F0704030504030204" pitchFamily="34" charset="0"/>
              </a:rPr>
              <a:t>nitrogen cycle identified by the European Nitrogen Assessment as cascading environmental issues:</a:t>
            </a:r>
          </a:p>
          <a:p>
            <a:pPr eaLnBrk="1" hangingPunct="1">
              <a:defRPr/>
            </a:pPr>
            <a:endParaRPr lang="en-US" sz="2000" dirty="0">
              <a:latin typeface="Arial Rounded MT Bold" panose="020F0704030504030204" pitchFamily="34" charset="0"/>
            </a:endParaRPr>
          </a:p>
          <a:p>
            <a:pPr eaLnBrk="1" hangingPunct="1">
              <a:defRPr/>
            </a:pPr>
            <a:r>
              <a:rPr lang="en-US" sz="2000" dirty="0" err="1">
                <a:latin typeface="Arial Rounded MT Bold" panose="020F0704030504030204" pitchFamily="34" charset="0"/>
              </a:rPr>
              <a:t>i</a:t>
            </a:r>
            <a:r>
              <a:rPr lang="en-US" sz="2000" dirty="0">
                <a:latin typeface="Arial Rounded MT Bold" panose="020F0704030504030204" pitchFamily="34" charset="0"/>
              </a:rPr>
              <a:t>) </a:t>
            </a:r>
            <a:r>
              <a:rPr lang="en-US" sz="2000" b="1" dirty="0">
                <a:latin typeface="Arial Rounded MT Bold" panose="020F0704030504030204" pitchFamily="34" charset="0"/>
              </a:rPr>
              <a:t>Water quality</a:t>
            </a:r>
            <a:r>
              <a:rPr lang="en-US" sz="2000" dirty="0">
                <a:latin typeface="Arial Rounded MT Bold" panose="020F0704030504030204" pitchFamily="34" charset="0"/>
              </a:rPr>
              <a:t>, </a:t>
            </a:r>
          </a:p>
          <a:p>
            <a:pPr eaLnBrk="1" hangingPunct="1">
              <a:defRPr/>
            </a:pPr>
            <a:r>
              <a:rPr lang="en-US" sz="2000" dirty="0">
                <a:latin typeface="Arial Rounded MT Bold" panose="020F0704030504030204" pitchFamily="34" charset="0"/>
              </a:rPr>
              <a:t>ii) </a:t>
            </a:r>
            <a:r>
              <a:rPr lang="en-US" sz="2000" b="1" dirty="0">
                <a:latin typeface="Arial Rounded MT Bold" panose="020F0704030504030204" pitchFamily="34" charset="0"/>
              </a:rPr>
              <a:t>Air quality</a:t>
            </a:r>
            <a:endParaRPr lang="en-US" sz="2000" dirty="0">
              <a:latin typeface="Arial Rounded MT Bold" panose="020F0704030504030204" pitchFamily="34" charset="0"/>
            </a:endParaRPr>
          </a:p>
          <a:p>
            <a:pPr eaLnBrk="1" hangingPunct="1">
              <a:defRPr/>
            </a:pPr>
            <a:r>
              <a:rPr lang="en-US" sz="2000" dirty="0">
                <a:latin typeface="Arial Rounded MT Bold" panose="020F0704030504030204" pitchFamily="34" charset="0"/>
              </a:rPr>
              <a:t>iii) </a:t>
            </a:r>
            <a:r>
              <a:rPr lang="en-US" sz="2800" b="1" dirty="0">
                <a:latin typeface="Arial Rounded MT Bold" panose="020F0704030504030204" pitchFamily="34" charset="0"/>
              </a:rPr>
              <a:t>Greenhouse gases</a:t>
            </a:r>
            <a:r>
              <a:rPr lang="en-US" sz="2800" dirty="0">
                <a:latin typeface="Arial Rounded MT Bold" panose="020F0704030504030204" pitchFamily="34" charset="0"/>
              </a:rPr>
              <a:t> </a:t>
            </a:r>
          </a:p>
          <a:p>
            <a:pPr eaLnBrk="1" hangingPunct="1">
              <a:defRPr/>
            </a:pPr>
            <a:r>
              <a:rPr lang="en-US" sz="2000" dirty="0">
                <a:latin typeface="Arial Rounded MT Bold" panose="020F0704030504030204" pitchFamily="34" charset="0"/>
              </a:rPr>
              <a:t>iv) </a:t>
            </a:r>
            <a:r>
              <a:rPr lang="en-US" sz="2000" b="1" dirty="0">
                <a:latin typeface="Arial Rounded MT Bold" panose="020F0704030504030204" pitchFamily="34" charset="0"/>
              </a:rPr>
              <a:t>Ecosystems and biodiversity</a:t>
            </a:r>
          </a:p>
          <a:p>
            <a:pPr eaLnBrk="1" hangingPunct="1">
              <a:defRPr/>
            </a:pPr>
            <a:r>
              <a:rPr lang="en-US" sz="2000" dirty="0">
                <a:latin typeface="Arial Rounded MT Bold" panose="020F0704030504030204" pitchFamily="34" charset="0"/>
              </a:rPr>
              <a:t>v) </a:t>
            </a:r>
            <a:r>
              <a:rPr lang="en-US" sz="2000" b="1" dirty="0">
                <a:latin typeface="Arial Rounded MT Bold" panose="020F0704030504030204" pitchFamily="34" charset="0"/>
              </a:rPr>
              <a:t>Soil</a:t>
            </a:r>
            <a:r>
              <a:rPr lang="en-US" sz="2000" dirty="0">
                <a:latin typeface="Arial Rounded MT Bold" panose="020F0704030504030204" pitchFamily="34" charset="0"/>
              </a:rPr>
              <a:t> </a:t>
            </a:r>
            <a:r>
              <a:rPr lang="en-US" sz="2000" b="1" dirty="0">
                <a:latin typeface="Arial Rounded MT Bold" panose="020F0704030504030204" pitchFamily="34" charset="0"/>
              </a:rPr>
              <a:t>quality</a:t>
            </a:r>
            <a:r>
              <a:rPr lang="en-US" sz="2000" dirty="0">
                <a:latin typeface="Arial Rounded MT Bold" panose="020F0704030504030204" pitchFamily="34" charset="0"/>
              </a:rPr>
              <a:t> (</a:t>
            </a:r>
            <a:r>
              <a:rPr lang="en-US" sz="2000" b="1" dirty="0">
                <a:latin typeface="Arial Rounded MT Bold" panose="020F0704030504030204" pitchFamily="34" charset="0"/>
              </a:rPr>
              <a:t>WAGES concept</a:t>
            </a:r>
            <a:r>
              <a:rPr lang="en-US" sz="2000" dirty="0">
                <a:latin typeface="Arial Rounded MT Bold" panose="020F0704030504030204" pitchFamily="34" charset="0"/>
              </a:rPr>
              <a:t>)</a:t>
            </a:r>
            <a:endParaRPr lang="pt-PT" sz="2000" spc="300" dirty="0">
              <a:solidFill>
                <a:srgbClr val="4F6228"/>
              </a:solidFill>
              <a:latin typeface="Arial Rounded MT Bold" panose="020F0704030504030204" pitchFamily="34" charset="0"/>
            </a:endParaRPr>
          </a:p>
          <a:p>
            <a:pPr eaLnBrk="1" hangingPunct="1">
              <a:defRPr/>
            </a:pPr>
            <a:endParaRPr lang="pt-PT" sz="2000" spc="300" dirty="0">
              <a:latin typeface="Arial Rounded MT Bold" panose="020F0704030504030204" pitchFamily="34" charset="0"/>
            </a:endParaRPr>
          </a:p>
        </p:txBody>
      </p:sp>
      <p:pic>
        <p:nvPicPr>
          <p:cNvPr id="33800"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6726" y="5632450"/>
            <a:ext cx="2411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063" y="1004889"/>
            <a:ext cx="4170362" cy="414178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3802" name="Picture 5" descr="CEH_RGB_PMS_WhiteOut.png"/>
          <p:cNvPicPr>
            <a:picLocks noChangeAspect="1" noChangeArrowheads="1"/>
          </p:cNvPicPr>
          <p:nvPr/>
        </p:nvPicPr>
        <p:blipFill>
          <a:blip r:embed="rId6">
            <a:extLst>
              <a:ext uri="{28A0092B-C50C-407E-A947-70E740481C1C}">
                <a14:useLocalDpi xmlns:a14="http://schemas.microsoft.com/office/drawing/2010/main" val="0"/>
              </a:ext>
            </a:extLst>
          </a:blip>
          <a:srcRect r="75314"/>
          <a:stretch>
            <a:fillRect/>
          </a:stretch>
        </p:blipFill>
        <p:spPr bwMode="auto">
          <a:xfrm>
            <a:off x="4498976" y="6078538"/>
            <a:ext cx="639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42" descr="C:\Users\USER\AppData\Local\Microsoft\Windows\INetCacheContent.Word\ciencias_ul_azul_h.png">
            <a:hlinkClick r:id="rId7"/>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97213" y="6216650"/>
            <a:ext cx="123031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2" descr="Image result for aarhus universit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4176" y="6100764"/>
            <a:ext cx="1281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08163" y="171451"/>
            <a:ext cx="4064382" cy="461665"/>
          </a:xfrm>
          <a:prstGeom prst="rect">
            <a:avLst/>
          </a:prstGeom>
        </p:spPr>
        <p:txBody>
          <a:bodyPr wrap="none">
            <a:spAutoFit/>
          </a:bodyPr>
          <a:lstStyle/>
          <a:p>
            <a:pPr eaLnBrk="1" hangingPunct="1">
              <a:defRPr/>
            </a:pPr>
            <a:r>
              <a:rPr lang="pt-PT" sz="2400" b="1" spc="300" dirty="0" err="1"/>
              <a:t>NitroPortugal</a:t>
            </a:r>
            <a:r>
              <a:rPr lang="pt-PT" sz="2400" b="1" spc="300" dirty="0"/>
              <a:t> EU H2020</a:t>
            </a:r>
          </a:p>
        </p:txBody>
      </p:sp>
    </p:spTree>
    <p:extLst>
      <p:ext uri="{BB962C8B-B14F-4D97-AF65-F5344CB8AC3E}">
        <p14:creationId xmlns:p14="http://schemas.microsoft.com/office/powerpoint/2010/main" val="2887617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36867"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36868"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36869"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18" name="Rectangle 2"/>
          <p:cNvSpPr/>
          <p:nvPr/>
        </p:nvSpPr>
        <p:spPr>
          <a:xfrm>
            <a:off x="1778001" y="871538"/>
            <a:ext cx="8424863" cy="1477328"/>
          </a:xfrm>
          <a:prstGeom prst="rect">
            <a:avLst/>
          </a:prstGeom>
          <a:solidFill>
            <a:schemeClr val="bg1"/>
          </a:solidFill>
        </p:spPr>
        <p:txBody>
          <a:bodyPr>
            <a:spAutoFit/>
          </a:bodyPr>
          <a:lstStyle/>
          <a:p>
            <a:pPr>
              <a:defRPr/>
            </a:pPr>
            <a:r>
              <a:rPr lang="en-US" sz="2400" b="1" spc="300" dirty="0"/>
              <a:t>Novel Methodology for the Promotion of treated Wastewater Reuse for Mediterranean crops improvement</a:t>
            </a:r>
          </a:p>
          <a:p>
            <a:pPr>
              <a:defRPr/>
            </a:pPr>
            <a:r>
              <a:rPr lang="en-US" b="1" spc="300" dirty="0"/>
              <a:t>EU JPI: </a:t>
            </a:r>
            <a:r>
              <a:rPr lang="en-US" spc="300" dirty="0"/>
              <a:t>Joint Call 2015-WaterWorks 2014</a:t>
            </a:r>
            <a:endParaRPr lang="en-US" sz="2400" b="1" spc="300" dirty="0"/>
          </a:p>
        </p:txBody>
      </p:sp>
      <p:sp>
        <p:nvSpPr>
          <p:cNvPr id="19" name="Rectangle 2"/>
          <p:cNvSpPr/>
          <p:nvPr/>
        </p:nvSpPr>
        <p:spPr>
          <a:xfrm>
            <a:off x="1884363" y="2587626"/>
            <a:ext cx="4729162" cy="2062103"/>
          </a:xfrm>
          <a:prstGeom prst="rect">
            <a:avLst/>
          </a:prstGeom>
        </p:spPr>
        <p:txBody>
          <a:bodyPr>
            <a:spAutoFit/>
          </a:bodyPr>
          <a:lstStyle/>
          <a:p>
            <a:pPr marL="342900" indent="-342900">
              <a:buFont typeface="Arial" charset="0"/>
              <a:buChar char="•"/>
              <a:defRPr/>
            </a:pPr>
            <a:r>
              <a:rPr lang="en-GB" sz="1600" spc="300" dirty="0"/>
              <a:t>Promote</a:t>
            </a:r>
            <a:r>
              <a:rPr lang="pt-PT" sz="1600" spc="300" dirty="0"/>
              <a:t> </a:t>
            </a:r>
            <a:r>
              <a:rPr lang="en-GB" sz="1600" b="1" spc="300" dirty="0"/>
              <a:t>water</a:t>
            </a:r>
            <a:r>
              <a:rPr lang="pt-PT" sz="1600" b="1" spc="300" dirty="0"/>
              <a:t> </a:t>
            </a:r>
            <a:r>
              <a:rPr lang="en-GB" sz="1600" b="1" spc="300" dirty="0"/>
              <a:t>and</a:t>
            </a:r>
            <a:r>
              <a:rPr lang="pt-PT" sz="1600" b="1" spc="300" dirty="0"/>
              <a:t> nutrientes </a:t>
            </a:r>
            <a:r>
              <a:rPr lang="en-GB" sz="1600" b="1" spc="300" dirty="0"/>
              <a:t>circularity</a:t>
            </a:r>
          </a:p>
          <a:p>
            <a:pPr marL="342900" indent="-342900">
              <a:buFont typeface="Arial" charset="0"/>
              <a:buChar char="•"/>
              <a:defRPr/>
            </a:pPr>
            <a:endParaRPr lang="en-GB" sz="1600" b="1" spc="300" dirty="0"/>
          </a:p>
          <a:p>
            <a:pPr marL="342900" indent="-342900">
              <a:buFont typeface="Arial" charset="0"/>
              <a:buChar char="•"/>
              <a:defRPr/>
            </a:pPr>
            <a:r>
              <a:rPr lang="en-GB" sz="1600" spc="300" dirty="0"/>
              <a:t>Assess the </a:t>
            </a:r>
            <a:r>
              <a:rPr lang="en-GB" sz="1600" b="1" spc="300" dirty="0"/>
              <a:t>impact of irrigation with treated wastewater on crops</a:t>
            </a:r>
          </a:p>
          <a:p>
            <a:pPr marL="342900" indent="-342900">
              <a:buFont typeface="Arial" charset="0"/>
              <a:buChar char="•"/>
              <a:defRPr/>
            </a:pPr>
            <a:endParaRPr lang="en-GB" sz="1600" b="1" spc="300" dirty="0"/>
          </a:p>
          <a:p>
            <a:pPr marL="342900" indent="-342900">
              <a:buFont typeface="Arial" charset="0"/>
              <a:buChar char="•"/>
              <a:defRPr/>
            </a:pPr>
            <a:r>
              <a:rPr lang="en-GB" sz="1600" spc="300" dirty="0"/>
              <a:t>Promote</a:t>
            </a:r>
            <a:r>
              <a:rPr lang="pt-PT" sz="1600" spc="300" dirty="0"/>
              <a:t> </a:t>
            </a:r>
            <a:r>
              <a:rPr lang="en-GB" sz="1600" spc="300" dirty="0"/>
              <a:t>the use of </a:t>
            </a:r>
            <a:r>
              <a:rPr lang="en-GB" sz="1600" b="1" spc="300" dirty="0"/>
              <a:t>renewable energy</a:t>
            </a:r>
            <a:endParaRPr lang="en-GB" sz="1600" spc="300" dirty="0"/>
          </a:p>
        </p:txBody>
      </p:sp>
      <p:grpSp>
        <p:nvGrpSpPr>
          <p:cNvPr id="36872" name="Group 16"/>
          <p:cNvGrpSpPr>
            <a:grpSpLocks/>
          </p:cNvGrpSpPr>
          <p:nvPr/>
        </p:nvGrpSpPr>
        <p:grpSpPr bwMode="auto">
          <a:xfrm>
            <a:off x="6816726" y="2587625"/>
            <a:ext cx="3802063" cy="3073400"/>
            <a:chOff x="1217144" y="953004"/>
            <a:chExt cx="7160857" cy="4413478"/>
          </a:xfrm>
        </p:grpSpPr>
        <p:pic>
          <p:nvPicPr>
            <p:cNvPr id="36876" name="Picture 19"/>
            <p:cNvPicPr>
              <a:picLocks noChangeAspect="1"/>
            </p:cNvPicPr>
            <p:nvPr/>
          </p:nvPicPr>
          <p:blipFill>
            <a:blip r:embed="rId2">
              <a:extLst>
                <a:ext uri="{28A0092B-C50C-407E-A947-70E740481C1C}">
                  <a14:useLocalDpi xmlns:a14="http://schemas.microsoft.com/office/drawing/2010/main" val="0"/>
                </a:ext>
              </a:extLst>
            </a:blip>
            <a:srcRect l="9822" t="27768" r="8214" b="22948"/>
            <a:stretch>
              <a:fillRect/>
            </a:stretch>
          </p:blipFill>
          <p:spPr bwMode="auto">
            <a:xfrm>
              <a:off x="2859091" y="953004"/>
              <a:ext cx="5518910" cy="221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Imagem 15" descr="Uma imagem com terra, exterior, árvore, planta&#10;&#10;Descrição gerada com confiança muito alta"/>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9441" y="3138443"/>
              <a:ext cx="3318560" cy="221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Imagem 15" descr="Uma imagem com árvore, relva, exterior, vedação&#10;&#10;Descrição gerada com confiança muito al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7144" y="3138443"/>
              <a:ext cx="2111577" cy="222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7144" y="953004"/>
              <a:ext cx="3283893" cy="2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26"/>
            <p:cNvPicPr>
              <a:picLocks noChangeAspect="1"/>
            </p:cNvPicPr>
            <p:nvPr/>
          </p:nvPicPr>
          <p:blipFill>
            <a:blip r:embed="rId6" cstate="print">
              <a:extLst>
                <a:ext uri="{28A0092B-C50C-407E-A947-70E740481C1C}">
                  <a14:useLocalDpi xmlns:a14="http://schemas.microsoft.com/office/drawing/2010/main" val="0"/>
                </a:ext>
              </a:extLst>
            </a:blip>
            <a:srcRect l="29694"/>
            <a:stretch>
              <a:fillRect/>
            </a:stretch>
          </p:blipFill>
          <p:spPr bwMode="auto">
            <a:xfrm>
              <a:off x="3004457" y="3137779"/>
              <a:ext cx="2333877" cy="22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73" name="Picture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84588" y="4757739"/>
            <a:ext cx="21336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34251" y="5661025"/>
            <a:ext cx="2346283" cy="369332"/>
          </a:xfrm>
          <a:prstGeom prst="rect">
            <a:avLst/>
          </a:prstGeom>
          <a:noFill/>
        </p:spPr>
        <p:txBody>
          <a:bodyPr wrap="none">
            <a:spAutoFit/>
          </a:bodyPr>
          <a:lstStyle/>
          <a:p>
            <a:pPr>
              <a:defRPr/>
            </a:pPr>
            <a:r>
              <a:rPr lang="pt-PT" b="1" spc="300" dirty="0">
                <a:solidFill>
                  <a:srgbClr val="4F6228"/>
                </a:solidFill>
              </a:rPr>
              <a:t>Demo site @ ISA</a:t>
            </a:r>
          </a:p>
        </p:txBody>
      </p:sp>
      <p:sp>
        <p:nvSpPr>
          <p:cNvPr id="17" name="Rectangle 16"/>
          <p:cNvSpPr/>
          <p:nvPr/>
        </p:nvSpPr>
        <p:spPr>
          <a:xfrm>
            <a:off x="2566988" y="6302375"/>
            <a:ext cx="4697412" cy="522288"/>
          </a:xfrm>
          <a:prstGeom prst="rect">
            <a:avLst/>
          </a:prstGeom>
        </p:spPr>
        <p:txBody>
          <a:bodyPr>
            <a:spAutoFit/>
          </a:bodyPr>
          <a:lstStyle/>
          <a:p>
            <a:pPr eaLnBrk="1" hangingPunct="1">
              <a:defRPr/>
            </a:pPr>
            <a:r>
              <a:rPr lang="en-GB" sz="1400" spc="300" dirty="0"/>
              <a:t>IRSA (Bari, Italy),CIHEAM IAMB (Bari, Italy), UCLM (Albacete, Spain), ISA</a:t>
            </a:r>
          </a:p>
        </p:txBody>
      </p:sp>
    </p:spTree>
    <p:extLst>
      <p:ext uri="{BB962C8B-B14F-4D97-AF65-F5344CB8AC3E}">
        <p14:creationId xmlns:p14="http://schemas.microsoft.com/office/powerpoint/2010/main" val="1930624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33583" y="305873"/>
            <a:ext cx="107084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pt-PT" altLang="pt-PT" sz="3600" dirty="0"/>
              <a:t>O QUE É UM </a:t>
            </a:r>
            <a:r>
              <a:rPr lang="pt-PT" altLang="pt-PT" sz="3600" dirty="0" smtClean="0"/>
              <a:t>RELATÓRIO TÉCNICO CIENTÍFICO</a:t>
            </a:r>
            <a:r>
              <a:rPr lang="pt-PT" altLang="pt-PT" sz="3600" dirty="0"/>
              <a:t>?</a:t>
            </a:r>
            <a:endParaRPr lang="en-GB" altLang="pt-PT" sz="3600" dirty="0"/>
          </a:p>
        </p:txBody>
      </p:sp>
      <p:grpSp>
        <p:nvGrpSpPr>
          <p:cNvPr id="2" name="Group 1"/>
          <p:cNvGrpSpPr/>
          <p:nvPr/>
        </p:nvGrpSpPr>
        <p:grpSpPr>
          <a:xfrm>
            <a:off x="916711" y="1114289"/>
            <a:ext cx="10033584" cy="5102632"/>
            <a:chOff x="1941584" y="1981671"/>
            <a:chExt cx="8313737" cy="5102632"/>
          </a:xfrm>
        </p:grpSpPr>
        <p:sp>
          <p:nvSpPr>
            <p:cNvPr id="5123" name="Text Box 3"/>
            <p:cNvSpPr txBox="1">
              <a:spLocks noChangeArrowheads="1"/>
            </p:cNvSpPr>
            <p:nvPr/>
          </p:nvSpPr>
          <p:spPr bwMode="auto">
            <a:xfrm>
              <a:off x="1976508" y="1981671"/>
              <a:ext cx="82089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dirty="0"/>
                <a:t>É a primeira apresentação de um resultado original, até aí não </a:t>
              </a:r>
              <a:r>
                <a:rPr lang="pt-PT" altLang="pt-PT" dirty="0" smtClean="0"/>
                <a:t>testado, </a:t>
              </a:r>
              <a:r>
                <a:rPr lang="pt-PT" altLang="pt-PT" dirty="0"/>
                <a:t>ou uma síntese temática pela primeira vez</a:t>
              </a:r>
              <a:endParaRPr lang="en-GB" altLang="pt-PT" dirty="0"/>
            </a:p>
          </p:txBody>
        </p:sp>
        <p:sp>
          <p:nvSpPr>
            <p:cNvPr id="5124" name="Text Box 4"/>
            <p:cNvSpPr txBox="1">
              <a:spLocks noChangeArrowheads="1"/>
            </p:cNvSpPr>
            <p:nvPr/>
          </p:nvSpPr>
          <p:spPr bwMode="auto">
            <a:xfrm>
              <a:off x="1976508" y="4370471"/>
              <a:ext cx="82788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dirty="0"/>
                <a:t>Encontra-se em forma </a:t>
              </a:r>
              <a:r>
                <a:rPr lang="en-US" altLang="pt-PT" dirty="0">
                  <a:cs typeface="Tahoma" panose="020B0604030504040204" pitchFamily="34" charset="0"/>
                </a:rPr>
                <a:t>± </a:t>
              </a:r>
              <a:r>
                <a:rPr lang="pt-PT" altLang="pt-PT" dirty="0"/>
                <a:t>acessível à comunidade científica e técnica (revista ou livro, </a:t>
              </a:r>
              <a:r>
                <a:rPr lang="pt-PT" altLang="pt-PT" dirty="0" smtClean="0"/>
                <a:t>biblioteca, bases de dados)</a:t>
              </a:r>
              <a:endParaRPr lang="en-GB" altLang="pt-PT" dirty="0"/>
            </a:p>
          </p:txBody>
        </p:sp>
        <p:sp>
          <p:nvSpPr>
            <p:cNvPr id="5125" name="Text Box 5"/>
            <p:cNvSpPr txBox="1">
              <a:spLocks noChangeArrowheads="1"/>
            </p:cNvSpPr>
            <p:nvPr/>
          </p:nvSpPr>
          <p:spPr bwMode="auto">
            <a:xfrm>
              <a:off x="1976508" y="2893601"/>
              <a:ext cx="81343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dirty="0"/>
                <a:t>Trata um assunto que pode ser repetido experimentalmente por outros investigadores, e portanto testados os resultados e conclusões</a:t>
              </a:r>
              <a:endParaRPr lang="en-GB" altLang="pt-PT" dirty="0"/>
            </a:p>
          </p:txBody>
        </p:sp>
        <p:sp>
          <p:nvSpPr>
            <p:cNvPr id="5126" name="Text Box 8"/>
            <p:cNvSpPr txBox="1">
              <a:spLocks noChangeArrowheads="1"/>
            </p:cNvSpPr>
            <p:nvPr/>
          </p:nvSpPr>
          <p:spPr bwMode="auto">
            <a:xfrm>
              <a:off x="1941584" y="5882566"/>
              <a:ext cx="80645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dirty="0"/>
                <a:t>Quando </a:t>
              </a:r>
              <a:r>
                <a:rPr lang="pt-PT" altLang="pt-PT" dirty="0" smtClean="0"/>
                <a:t>publicado </a:t>
              </a:r>
              <a:r>
                <a:rPr lang="pt-PT" altLang="pt-PT" dirty="0"/>
                <a:t>(editora, DOI), é sujeito a uma triagem por profissionais da área científica </a:t>
              </a:r>
              <a:r>
                <a:rPr lang="pt-PT" altLang="pt-PT" dirty="0" err="1"/>
                <a:t>respectiva</a:t>
              </a:r>
              <a:r>
                <a:rPr lang="pt-PT" altLang="pt-PT" dirty="0"/>
                <a:t> (</a:t>
              </a:r>
              <a:r>
                <a:rPr lang="pt-PT" altLang="pt-PT" i="1" dirty="0"/>
                <a:t>revisores, júri</a:t>
              </a:r>
              <a:r>
                <a:rPr lang="pt-PT" altLang="pt-PT" dirty="0"/>
                <a:t>)</a:t>
              </a:r>
              <a:endParaRPr lang="en-GB" altLang="pt-PT" dirty="0"/>
            </a:p>
          </p:txBody>
        </p:sp>
      </p:grpSp>
      <p:sp>
        <p:nvSpPr>
          <p:cNvPr id="9" name="Text Box 4"/>
          <p:cNvSpPr txBox="1">
            <a:spLocks noChangeArrowheads="1"/>
          </p:cNvSpPr>
          <p:nvPr/>
        </p:nvSpPr>
        <p:spPr bwMode="auto">
          <a:xfrm>
            <a:off x="958860" y="4413730"/>
            <a:ext cx="99914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dirty="0" smtClean="0"/>
              <a:t>É sujeito a avaliação pública por um júri da especialidade</a:t>
            </a:r>
            <a:endParaRPr lang="en-GB" altLang="pt-PT" dirty="0"/>
          </a:p>
        </p:txBody>
      </p:sp>
      <p:sp>
        <p:nvSpPr>
          <p:cNvPr id="10" name="Text Box 4"/>
          <p:cNvSpPr txBox="1">
            <a:spLocks noChangeArrowheads="1"/>
          </p:cNvSpPr>
          <p:nvPr/>
        </p:nvSpPr>
        <p:spPr bwMode="auto">
          <a:xfrm>
            <a:off x="958859" y="2971529"/>
            <a:ext cx="99914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buFontTx/>
              <a:buChar char="•"/>
            </a:pPr>
            <a:r>
              <a:rPr lang="pt-PT" altLang="pt-PT" dirty="0" smtClean="0"/>
              <a:t>Pode ser um tema de aplicação imediata ou não</a:t>
            </a:r>
            <a:endParaRPr lang="en-GB" altLang="pt-PT" dirty="0"/>
          </a:p>
        </p:txBody>
      </p:sp>
    </p:spTree>
    <p:extLst>
      <p:ext uri="{BB962C8B-B14F-4D97-AF65-F5344CB8AC3E}">
        <p14:creationId xmlns:p14="http://schemas.microsoft.com/office/powerpoint/2010/main" val="3960981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37891"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37892"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37893"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endParaRPr>
          </a:p>
        </p:txBody>
      </p:sp>
      <p:sp>
        <p:nvSpPr>
          <p:cNvPr id="18" name="Rectangle 2"/>
          <p:cNvSpPr/>
          <p:nvPr/>
        </p:nvSpPr>
        <p:spPr>
          <a:xfrm>
            <a:off x="1679576" y="715964"/>
            <a:ext cx="7656513" cy="1292225"/>
          </a:xfrm>
          <a:prstGeom prst="rect">
            <a:avLst/>
          </a:prstGeom>
          <a:solidFill>
            <a:schemeClr val="bg1"/>
          </a:solidFill>
        </p:spPr>
        <p:txBody>
          <a:bodyPr>
            <a:spAutoFit/>
          </a:bodyPr>
          <a:lstStyle/>
          <a:p>
            <a:pPr>
              <a:defRPr/>
            </a:pPr>
            <a:r>
              <a:rPr lang="en-US" sz="2000" b="1" spc="300" dirty="0"/>
              <a:t>Livestock effluents</a:t>
            </a:r>
            <a:r>
              <a:rPr lang="en-US" sz="2000" spc="300" dirty="0"/>
              <a:t>: strategic approach towards </a:t>
            </a:r>
            <a:r>
              <a:rPr lang="en-US" sz="2000" b="1" spc="300" dirty="0"/>
              <a:t>agronomic and energetic valorization</a:t>
            </a:r>
            <a:r>
              <a:rPr lang="en-US" sz="2000" spc="300" dirty="0"/>
              <a:t> of flows generated in farming activity</a:t>
            </a:r>
          </a:p>
          <a:p>
            <a:pPr>
              <a:defRPr/>
            </a:pPr>
            <a:r>
              <a:rPr lang="en-GB" sz="1600" spc="300" dirty="0">
                <a:solidFill>
                  <a:srgbClr val="4F6228"/>
                </a:solidFill>
              </a:rPr>
              <a:t>Rural Development Projects Funds </a:t>
            </a:r>
            <a:endParaRPr lang="pt-PT" sz="1600" dirty="0"/>
          </a:p>
        </p:txBody>
      </p:sp>
      <p:sp>
        <p:nvSpPr>
          <p:cNvPr id="19" name="Rectangle 2"/>
          <p:cNvSpPr/>
          <p:nvPr/>
        </p:nvSpPr>
        <p:spPr>
          <a:xfrm>
            <a:off x="1627332" y="2299416"/>
            <a:ext cx="5870575" cy="2585323"/>
          </a:xfrm>
          <a:prstGeom prst="rect">
            <a:avLst/>
          </a:prstGeom>
        </p:spPr>
        <p:txBody>
          <a:bodyPr>
            <a:spAutoFit/>
          </a:bodyPr>
          <a:lstStyle/>
          <a:p>
            <a:pPr marL="342900" indent="-342900">
              <a:buFont typeface="Arial" charset="0"/>
              <a:buChar char="•"/>
              <a:defRPr/>
            </a:pPr>
            <a:r>
              <a:rPr lang="en-GB" b="1" spc="300" dirty="0"/>
              <a:t>Bioenergy from waste</a:t>
            </a:r>
            <a:r>
              <a:rPr lang="en-GB" spc="300" dirty="0"/>
              <a:t>(anaerobic digestion, AD)</a:t>
            </a:r>
          </a:p>
          <a:p>
            <a:pPr marL="342900" indent="-342900">
              <a:buFont typeface="Arial" charset="0"/>
              <a:buChar char="•"/>
              <a:defRPr/>
            </a:pPr>
            <a:r>
              <a:rPr lang="en-GB" spc="300" dirty="0"/>
              <a:t>Deployment of an </a:t>
            </a:r>
            <a:r>
              <a:rPr lang="en-GB" b="1" spc="300" dirty="0"/>
              <a:t>AD unit @ farm</a:t>
            </a:r>
          </a:p>
          <a:p>
            <a:pPr marL="342900" indent="-342900">
              <a:buFont typeface="Arial" charset="0"/>
              <a:buChar char="•"/>
              <a:defRPr/>
            </a:pPr>
            <a:r>
              <a:rPr lang="en-GB" b="1" spc="300" dirty="0"/>
              <a:t>Test emerging treatment technologies </a:t>
            </a:r>
            <a:r>
              <a:rPr lang="en-GB" spc="300" dirty="0"/>
              <a:t>(e.g. BSF </a:t>
            </a:r>
            <a:r>
              <a:rPr lang="en-GB" i="1" spc="300" dirty="0"/>
              <a:t>larvae</a:t>
            </a:r>
            <a:r>
              <a:rPr lang="en-GB" spc="300" dirty="0"/>
              <a:t>)</a:t>
            </a:r>
          </a:p>
          <a:p>
            <a:pPr marL="342900" indent="-342900">
              <a:buFont typeface="Arial" charset="0"/>
              <a:buChar char="•"/>
              <a:defRPr/>
            </a:pPr>
            <a:r>
              <a:rPr lang="en-GB" b="1" spc="300" dirty="0"/>
              <a:t>Promote</a:t>
            </a:r>
            <a:r>
              <a:rPr lang="pt-PT" spc="300" dirty="0"/>
              <a:t> </a:t>
            </a:r>
            <a:r>
              <a:rPr lang="en-GB" spc="300" dirty="0"/>
              <a:t>water</a:t>
            </a:r>
            <a:r>
              <a:rPr lang="pt-PT" spc="300" dirty="0"/>
              <a:t> </a:t>
            </a:r>
            <a:r>
              <a:rPr lang="en-GB" spc="300" dirty="0"/>
              <a:t>and</a:t>
            </a:r>
            <a:r>
              <a:rPr lang="pt-PT" spc="300" dirty="0"/>
              <a:t> nutrientes </a:t>
            </a:r>
            <a:r>
              <a:rPr lang="en-GB" b="1" spc="300" dirty="0"/>
              <a:t>circularity</a:t>
            </a:r>
          </a:p>
          <a:p>
            <a:pPr marL="342900" indent="-342900">
              <a:buFont typeface="Arial" charset="0"/>
              <a:buChar char="•"/>
              <a:defRPr/>
            </a:pPr>
            <a:r>
              <a:rPr lang="en-GB" b="1" spc="300" dirty="0"/>
              <a:t>Estimate GHG emissions </a:t>
            </a:r>
            <a:r>
              <a:rPr lang="en-GB" spc="300" dirty="0"/>
              <a:t>and BAT implementation effect using the </a:t>
            </a:r>
            <a:r>
              <a:rPr lang="en-GB" b="1" spc="300" dirty="0"/>
              <a:t>BATFARM software</a:t>
            </a:r>
          </a:p>
        </p:txBody>
      </p:sp>
      <p:pic>
        <p:nvPicPr>
          <p:cNvPr id="37896"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7907" y="1473202"/>
            <a:ext cx="3332163"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Imagem 4" descr="Logo3_GO_Efluen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330" y="4986339"/>
            <a:ext cx="20224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3"/>
          <p:cNvSpPr txBox="1">
            <a:spLocks noChangeArrowheads="1"/>
          </p:cNvSpPr>
          <p:nvPr/>
        </p:nvSpPr>
        <p:spPr bwMode="auto">
          <a:xfrm>
            <a:off x="1339995" y="4894979"/>
            <a:ext cx="6235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pt-PT" altLang="pt-PT" sz="1600">
                <a:solidFill>
                  <a:schemeClr val="tx1"/>
                </a:solidFill>
                <a:latin typeface="Arial" panose="020B0604020202020204" pitchFamily="34" charset="0"/>
              </a:rPr>
              <a:t> </a:t>
            </a:r>
            <a:r>
              <a:rPr lang="pt-PT" altLang="pt-PT" sz="1600">
                <a:solidFill>
                  <a:schemeClr val="tx1"/>
                </a:solidFill>
                <a:latin typeface="Arial" panose="020B0604020202020204" pitchFamily="34" charset="0"/>
                <a:hlinkClick r:id="rId4"/>
              </a:rPr>
              <a:t>https://www.intiasa.es/en/batfarm-software.html?lang=en_US</a:t>
            </a:r>
            <a:endParaRPr lang="en-US" altLang="pt-PT" sz="1600">
              <a:solidFill>
                <a:schemeClr val="tx1"/>
              </a:solidFill>
              <a:latin typeface="Arial" panose="020B0604020202020204" pitchFamily="34" charset="0"/>
            </a:endParaRPr>
          </a:p>
        </p:txBody>
      </p:sp>
      <p:pic>
        <p:nvPicPr>
          <p:cNvPr id="3789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1758" y="5175966"/>
            <a:ext cx="460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9651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08877" y="288983"/>
            <a:ext cx="8143875" cy="1077912"/>
          </a:xfrm>
          <a:prstGeom prst="rect">
            <a:avLst/>
          </a:prstGeom>
          <a:solidFill>
            <a:schemeClr val="bg1"/>
          </a:solidFill>
        </p:spPr>
        <p:txBody>
          <a:bodyPr>
            <a:spAutoFit/>
          </a:bodyPr>
          <a:lstStyle>
            <a:defPPr>
              <a:defRPr lang="en-US"/>
            </a:defPPr>
            <a:lvl1pPr lvl="0">
              <a:defRPr sz="2000" b="1" spc="300">
                <a:solidFill>
                  <a:srgbClr val="4F6228"/>
                </a:solidFill>
              </a:defRPr>
            </a:lvl1pPr>
          </a:lstStyle>
          <a:p>
            <a:pPr>
              <a:defRPr/>
            </a:pPr>
            <a:r>
              <a:rPr lang="en-GB" sz="3200" dirty="0">
                <a:solidFill>
                  <a:schemeClr val="tx1"/>
                </a:solidFill>
              </a:rPr>
              <a:t>Nature based technologies for wastewater depuration </a:t>
            </a:r>
          </a:p>
        </p:txBody>
      </p:sp>
      <p:sp>
        <p:nvSpPr>
          <p:cNvPr id="38915" name="TextBox 6"/>
          <p:cNvSpPr txBox="1">
            <a:spLocks noChangeArrowheads="1"/>
          </p:cNvSpPr>
          <p:nvPr/>
        </p:nvSpPr>
        <p:spPr bwMode="auto">
          <a:xfrm>
            <a:off x="1440627" y="1771679"/>
            <a:ext cx="4962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GB" altLang="pt-PT" sz="2400">
                <a:solidFill>
                  <a:schemeClr val="tx1"/>
                </a:solidFill>
              </a:rPr>
              <a:t>Use of plants for wastewater depuration and bioenergy recovery </a:t>
            </a:r>
          </a:p>
        </p:txBody>
      </p:sp>
      <p:pic>
        <p:nvPicPr>
          <p:cNvPr id="38916" name="Picture 10" descr="http://waste.ideal.es/fotos/lemnaminor3.jpg"/>
          <p:cNvPicPr>
            <a:picLocks noChangeAspect="1" noChangeArrowheads="1"/>
          </p:cNvPicPr>
          <p:nvPr/>
        </p:nvPicPr>
        <p:blipFill>
          <a:blip r:embed="rId2">
            <a:extLst>
              <a:ext uri="{28A0092B-C50C-407E-A947-70E740481C1C}">
                <a14:useLocalDpi xmlns:a14="http://schemas.microsoft.com/office/drawing/2010/main" val="0"/>
              </a:ext>
            </a:extLst>
          </a:blip>
          <a:srcRect t="8643" b="5067"/>
          <a:stretch>
            <a:fillRect/>
          </a:stretch>
        </p:blipFill>
        <p:spPr bwMode="auto">
          <a:xfrm>
            <a:off x="8524299" y="1262063"/>
            <a:ext cx="2239963"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4"/>
          <p:cNvPicPr>
            <a:picLocks noChangeAspect="1"/>
          </p:cNvPicPr>
          <p:nvPr/>
        </p:nvPicPr>
        <p:blipFill rotWithShape="1">
          <a:blip r:embed="rId3" cstate="print">
            <a:extLst>
              <a:ext uri="{28A0092B-C50C-407E-A947-70E740481C1C}">
                <a14:useLocalDpi xmlns:a14="http://schemas.microsoft.com/office/drawing/2010/main" val="0"/>
              </a:ext>
            </a:extLst>
          </a:blip>
          <a:srcRect l="18117" t="2183" r="2502" b="7309"/>
          <a:stretch/>
        </p:blipFill>
        <p:spPr>
          <a:xfrm>
            <a:off x="9257281" y="2030540"/>
            <a:ext cx="2349181" cy="2008883"/>
          </a:xfrm>
          <a:prstGeom prst="rect">
            <a:avLst/>
          </a:prstGeom>
          <a:ln>
            <a:noFill/>
          </a:ln>
          <a:effectLst>
            <a:softEdge rad="112500"/>
          </a:effectLst>
        </p:spPr>
      </p:pic>
      <p:sp>
        <p:nvSpPr>
          <p:cNvPr id="38918" name="TextBox 11"/>
          <p:cNvSpPr txBox="1">
            <a:spLocks noChangeArrowheads="1"/>
          </p:cNvSpPr>
          <p:nvPr/>
        </p:nvSpPr>
        <p:spPr bwMode="auto">
          <a:xfrm>
            <a:off x="1440626" y="2871817"/>
            <a:ext cx="510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GB" altLang="pt-PT" sz="2400" b="1">
                <a:solidFill>
                  <a:schemeClr val="tx1"/>
                </a:solidFill>
              </a:rPr>
              <a:t>Experimental constructed wetlands </a:t>
            </a:r>
            <a:r>
              <a:rPr lang="en-GB" altLang="pt-PT" sz="2400">
                <a:solidFill>
                  <a:schemeClr val="tx1"/>
                </a:solidFill>
              </a:rPr>
              <a:t>for compounds removal</a:t>
            </a:r>
          </a:p>
        </p:txBody>
      </p:sp>
      <p:sp>
        <p:nvSpPr>
          <p:cNvPr id="13" name="Rectângulo 18"/>
          <p:cNvSpPr/>
          <p:nvPr/>
        </p:nvSpPr>
        <p:spPr>
          <a:xfrm>
            <a:off x="7054495" y="3903663"/>
            <a:ext cx="1679133" cy="1800200"/>
          </a:xfrm>
          <a:prstGeom prst="rect">
            <a:avLst/>
          </a:prstGeom>
          <a:blipFill rotWithShape="1">
            <a:blip r:embed="rId4"/>
            <a:srcRect/>
            <a:stretch>
              <a:fillRect t="-4125" r="-3430" b="-5047"/>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38922" name="Picture 4"/>
          <p:cNvPicPr>
            <a:picLocks noChangeAspect="1" noChangeArrowheads="1"/>
          </p:cNvPicPr>
          <p:nvPr/>
        </p:nvPicPr>
        <p:blipFill>
          <a:blip r:embed="rId5">
            <a:extLst>
              <a:ext uri="{28A0092B-C50C-407E-A947-70E740481C1C}">
                <a14:useLocalDpi xmlns:a14="http://schemas.microsoft.com/office/drawing/2010/main" val="0"/>
              </a:ext>
            </a:extLst>
          </a:blip>
          <a:srcRect t="2" b="17612"/>
          <a:stretch>
            <a:fillRect/>
          </a:stretch>
        </p:blipFill>
        <p:spPr bwMode="auto">
          <a:xfrm>
            <a:off x="8767187" y="3884613"/>
            <a:ext cx="1468437" cy="181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3" name="Imagem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6840" y="4939506"/>
            <a:ext cx="1519237"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94326" y="4976019"/>
            <a:ext cx="21844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Rectangle 17"/>
          <p:cNvSpPr>
            <a:spLocks noChangeArrowheads="1"/>
          </p:cNvSpPr>
          <p:nvPr/>
        </p:nvSpPr>
        <p:spPr bwMode="auto">
          <a:xfrm>
            <a:off x="1408877" y="3827492"/>
            <a:ext cx="46942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GB" altLang="pt-PT" sz="2400">
                <a:solidFill>
                  <a:schemeClr val="tx1"/>
                </a:solidFill>
              </a:rPr>
              <a:t>Biocoagulants from </a:t>
            </a:r>
            <a:r>
              <a:rPr lang="en-GB" altLang="pt-PT" sz="2400" i="1">
                <a:solidFill>
                  <a:schemeClr val="tx1"/>
                </a:solidFill>
              </a:rPr>
              <a:t>Acacia dealbata and Moringa oleifera</a:t>
            </a:r>
            <a:endParaRPr lang="pt-PT" altLang="pt-PT" sz="2400" i="1">
              <a:solidFill>
                <a:schemeClr val="tx1"/>
              </a:solidFill>
            </a:endParaRPr>
          </a:p>
        </p:txBody>
      </p:sp>
    </p:spTree>
    <p:extLst>
      <p:ext uri="{BB962C8B-B14F-4D97-AF65-F5344CB8AC3E}">
        <p14:creationId xmlns:p14="http://schemas.microsoft.com/office/powerpoint/2010/main" val="10808012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220769" y="611621"/>
            <a:ext cx="8496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2000">
              <a:solidFill>
                <a:schemeClr val="tx1"/>
              </a:solidFill>
              <a:latin typeface="Arial" panose="020B0604020202020204" pitchFamily="34" charset="0"/>
            </a:endParaRPr>
          </a:p>
          <a:p>
            <a:pPr eaLnBrk="1" hangingPunct="1">
              <a:spcBef>
                <a:spcPct val="0"/>
              </a:spcBef>
              <a:buFontTx/>
              <a:buNone/>
            </a:pPr>
            <a:endParaRPr lang="en-US" altLang="pt-PT" sz="2000">
              <a:solidFill>
                <a:schemeClr val="tx1"/>
              </a:solidFill>
              <a:latin typeface="Arial" panose="020B0604020202020204" pitchFamily="34" charset="0"/>
            </a:endParaRPr>
          </a:p>
        </p:txBody>
      </p:sp>
      <p:grpSp>
        <p:nvGrpSpPr>
          <p:cNvPr id="19" name="Group 18"/>
          <p:cNvGrpSpPr/>
          <p:nvPr/>
        </p:nvGrpSpPr>
        <p:grpSpPr>
          <a:xfrm>
            <a:off x="1734635" y="5766409"/>
            <a:ext cx="9105665" cy="722137"/>
            <a:chOff x="170567" y="5997657"/>
            <a:chExt cx="10000807" cy="1279309"/>
          </a:xfrm>
          <a:solidFill>
            <a:schemeClr val="bg1"/>
          </a:solidFill>
        </p:grpSpPr>
        <p:pic>
          <p:nvPicPr>
            <p:cNvPr id="20" name="Picture 19" descr="Description: ULISBOA_HORIZONTAL_CMYK"/>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567" y="5997657"/>
              <a:ext cx="2448272" cy="1215528"/>
            </a:xfrm>
            <a:prstGeom prst="rect">
              <a:avLst/>
            </a:prstGeom>
            <a:grpFill/>
            <a:ln>
              <a:noFill/>
            </a:ln>
          </p:spPr>
        </p:pic>
        <p:pic>
          <p:nvPicPr>
            <p:cNvPr id="21" name="Imagem 5"/>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6632" y="6065086"/>
              <a:ext cx="1764742" cy="1048048"/>
            </a:xfrm>
            <a:prstGeom prst="rect">
              <a:avLst/>
            </a:prstGeom>
            <a:grpFill/>
            <a:ln>
              <a:noFill/>
            </a:ln>
          </p:spPr>
        </p:pic>
        <p:pic>
          <p:nvPicPr>
            <p:cNvPr id="22" name="Imagem 6" descr="http://prokcssmedia.blob.core.windows.net/sys-master-root/hde/hc2/8814397620254/PT002885.jpg">
              <a:hlinkClick r:id="rId4"/>
            </p:cNvPr>
            <p:cNvPicPr/>
            <p:nvPr/>
          </p:nvPicPr>
          <p:blipFill>
            <a:blip r:embed="rId5">
              <a:extLst>
                <a:ext uri="{28A0092B-C50C-407E-A947-70E740481C1C}">
                  <a14:useLocalDpi xmlns:a14="http://schemas.microsoft.com/office/drawing/2010/main"/>
                </a:ext>
              </a:extLst>
            </a:blip>
            <a:srcRect/>
            <a:stretch>
              <a:fillRect/>
            </a:stretch>
          </p:blipFill>
          <p:spPr bwMode="auto">
            <a:xfrm>
              <a:off x="5722316" y="6137920"/>
              <a:ext cx="1512167" cy="947696"/>
            </a:xfrm>
            <a:prstGeom prst="rect">
              <a:avLst/>
            </a:prstGeom>
            <a:grpFill/>
            <a:ln>
              <a:noFill/>
            </a:ln>
          </p:spPr>
        </p:pic>
        <p:pic>
          <p:nvPicPr>
            <p:cNvPr id="23" name="Imagem 7" descr="Logo">
              <a:hlinkClick r:id="rId6"/>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3617" y="6065086"/>
              <a:ext cx="1753462" cy="1148099"/>
            </a:xfrm>
            <a:prstGeom prst="rect">
              <a:avLst/>
            </a:prstGeom>
            <a:grpFill/>
            <a:ln>
              <a:noFill/>
            </a:ln>
          </p:spPr>
        </p:pic>
        <p:sp>
          <p:nvSpPr>
            <p:cNvPr id="24" name="TextBox 8"/>
            <p:cNvSpPr txBox="1"/>
            <p:nvPr/>
          </p:nvSpPr>
          <p:spPr>
            <a:xfrm>
              <a:off x="7062156" y="6090022"/>
              <a:ext cx="1344477" cy="926916"/>
            </a:xfrm>
            <a:prstGeom prst="rect">
              <a:avLst/>
            </a:prstGeom>
            <a:grpFill/>
          </p:spPr>
          <p:txBody>
            <a:bodyPr>
              <a:spAutoFit/>
            </a:bodyPr>
            <a:lstStyle/>
            <a:p>
              <a:pPr algn="ctr" eaLnBrk="1" hangingPunct="1">
                <a:defRPr/>
              </a:pPr>
              <a:r>
                <a:rPr lang="en-US" sz="1400" b="1" dirty="0" err="1">
                  <a:solidFill>
                    <a:srgbClr val="376092"/>
                  </a:solidFill>
                </a:rPr>
                <a:t>no</a:t>
              </a:r>
              <a:r>
                <a:rPr lang="en-US" sz="1400" b="1" dirty="0" err="1">
                  <a:solidFill>
                    <a:srgbClr val="800000"/>
                  </a:solidFill>
                </a:rPr>
                <a:t>Grid</a:t>
              </a:r>
              <a:r>
                <a:rPr lang="en-US" sz="1400" b="1" dirty="0">
                  <a:solidFill>
                    <a:srgbClr val="800000"/>
                  </a:solidFill>
                </a:rPr>
                <a:t> </a:t>
              </a:r>
              <a:r>
                <a:rPr lang="en-US" sz="1400" b="1" baseline="30000" dirty="0" err="1">
                  <a:solidFill>
                    <a:srgbClr val="800000"/>
                  </a:solidFill>
                </a:rPr>
                <a:t>rr</a:t>
              </a:r>
              <a:endParaRPr lang="en-US" sz="1400" b="1" baseline="30000" dirty="0">
                <a:solidFill>
                  <a:srgbClr val="800000"/>
                </a:solidFill>
              </a:endParaRPr>
            </a:p>
            <a:p>
              <a:pPr algn="ctr" eaLnBrk="1" hangingPunct="1">
                <a:defRPr/>
              </a:pPr>
              <a:r>
                <a:rPr lang="en-US" sz="1400" b="1" dirty="0">
                  <a:solidFill>
                    <a:schemeClr val="bg1">
                      <a:lumMod val="50000"/>
                    </a:schemeClr>
                  </a:solidFill>
                </a:rPr>
                <a:t>  </a:t>
              </a:r>
              <a:r>
                <a:rPr lang="en-US" sz="1000" b="1" dirty="0">
                  <a:solidFill>
                    <a:schemeClr val="bg1">
                      <a:lumMod val="50000"/>
                    </a:schemeClr>
                  </a:solidFill>
                </a:rPr>
                <a:t> </a:t>
              </a:r>
              <a:r>
                <a:rPr lang="en-US" sz="800" b="1" dirty="0">
                  <a:solidFill>
                    <a:schemeClr val="bg1">
                      <a:lumMod val="50000"/>
                    </a:schemeClr>
                  </a:solidFill>
                </a:rPr>
                <a:t>water-food-energy</a:t>
              </a:r>
            </a:p>
          </p:txBody>
        </p:sp>
        <p:pic>
          <p:nvPicPr>
            <p:cNvPr id="26" name="Picture 25" descr="Description: Description: Cabecalho.png"/>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37037" y="6001299"/>
              <a:ext cx="1733060" cy="1275667"/>
            </a:xfrm>
            <a:prstGeom prst="rect">
              <a:avLst/>
            </a:prstGeom>
            <a:grpFill/>
            <a:ln>
              <a:noFill/>
            </a:ln>
          </p:spPr>
        </p:pic>
      </p:grpSp>
      <p:sp>
        <p:nvSpPr>
          <p:cNvPr id="39940" name="Retângulo 2"/>
          <p:cNvSpPr>
            <a:spLocks noChangeArrowheads="1"/>
          </p:cNvSpPr>
          <p:nvPr/>
        </p:nvSpPr>
        <p:spPr bwMode="auto">
          <a:xfrm>
            <a:off x="1777857" y="510021"/>
            <a:ext cx="74549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US" altLang="pt-PT" sz="3200" b="1">
                <a:solidFill>
                  <a:schemeClr val="tx1"/>
                </a:solidFill>
                <a:latin typeface="Arial" panose="020B0604020202020204" pitchFamily="34" charset="0"/>
              </a:rPr>
              <a:t>Sustainable sanitation for resources recovery</a:t>
            </a:r>
          </a:p>
        </p:txBody>
      </p:sp>
      <p:sp>
        <p:nvSpPr>
          <p:cNvPr id="39941" name="TextBox 26"/>
          <p:cNvSpPr txBox="1">
            <a:spLocks noChangeArrowheads="1"/>
          </p:cNvSpPr>
          <p:nvPr/>
        </p:nvSpPr>
        <p:spPr bwMode="auto">
          <a:xfrm>
            <a:off x="1690545" y="2116571"/>
            <a:ext cx="387191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US" altLang="pt-PT" sz="2000">
                <a:solidFill>
                  <a:schemeClr val="tx1"/>
                </a:solidFill>
                <a:latin typeface="Arial" panose="020B0604020202020204" pitchFamily="34" charset="0"/>
              </a:rPr>
              <a:t>Phosphorus (P) recovery form urban wastewaters and lakes</a:t>
            </a:r>
          </a:p>
          <a:p>
            <a:pPr eaLnBrk="1" hangingPunct="1">
              <a:spcBef>
                <a:spcPct val="0"/>
              </a:spcBef>
              <a:buFontTx/>
              <a:buNone/>
            </a:pPr>
            <a:endParaRPr lang="en-US" altLang="pt-PT" sz="2000">
              <a:solidFill>
                <a:schemeClr val="tx1"/>
              </a:solidFill>
              <a:latin typeface="Arial" panose="020B0604020202020204" pitchFamily="34" charset="0"/>
            </a:endParaRPr>
          </a:p>
          <a:p>
            <a:pPr eaLnBrk="1" hangingPunct="1">
              <a:spcBef>
                <a:spcPct val="0"/>
              </a:spcBef>
              <a:buFontTx/>
              <a:buNone/>
            </a:pPr>
            <a:r>
              <a:rPr lang="en-US" altLang="pt-PT" sz="2000">
                <a:solidFill>
                  <a:schemeClr val="tx1"/>
                </a:solidFill>
                <a:latin typeface="Arial" panose="020B0604020202020204" pitchFamily="34" charset="0"/>
              </a:rPr>
              <a:t>Struvite (P/N) precipitation and P adsorption (urine and manure)</a:t>
            </a:r>
          </a:p>
        </p:txBody>
      </p:sp>
      <p:pic>
        <p:nvPicPr>
          <p:cNvPr id="32" name="Imagem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47189" y="184583"/>
            <a:ext cx="2386012"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Imagem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23842" y="2908257"/>
            <a:ext cx="3087904" cy="22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Imagem 2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02169" y="3035733"/>
            <a:ext cx="27495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xtBox 26"/>
          <p:cNvSpPr txBox="1">
            <a:spLocks noChangeArrowheads="1"/>
          </p:cNvSpPr>
          <p:nvPr/>
        </p:nvSpPr>
        <p:spPr bwMode="auto">
          <a:xfrm>
            <a:off x="1781033" y="3983471"/>
            <a:ext cx="436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US" altLang="pt-PT" sz="1800">
                <a:solidFill>
                  <a:schemeClr val="tx1"/>
                </a:solidFill>
                <a:latin typeface="Arial" panose="020B0604020202020204" pitchFamily="34" charset="0"/>
              </a:rPr>
              <a:t>On-site resources recovery using UDT composting-biogas and fertigation</a:t>
            </a:r>
          </a:p>
        </p:txBody>
      </p:sp>
      <p:sp>
        <p:nvSpPr>
          <p:cNvPr id="39946" name="Retângulo 35"/>
          <p:cNvSpPr>
            <a:spLocks noChangeArrowheads="1"/>
          </p:cNvSpPr>
          <p:nvPr/>
        </p:nvSpPr>
        <p:spPr bwMode="auto">
          <a:xfrm>
            <a:off x="1808019" y="4694671"/>
            <a:ext cx="4084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en-US" altLang="pt-PT" sz="1800">
                <a:solidFill>
                  <a:schemeClr val="tx1"/>
                </a:solidFill>
                <a:latin typeface="Arial" panose="020B0604020202020204" pitchFamily="34" charset="0"/>
              </a:rPr>
              <a:t>With full-scale projects in São Tome and Principe (</a:t>
            </a:r>
            <a:r>
              <a:rPr lang="en-US" altLang="pt-PT" sz="1800" b="1">
                <a:solidFill>
                  <a:schemeClr val="tx1"/>
                </a:solidFill>
                <a:latin typeface="Arial" panose="020B0604020202020204" pitchFamily="34" charset="0"/>
              </a:rPr>
              <a:t>and Lisbon)</a:t>
            </a:r>
          </a:p>
        </p:txBody>
      </p:sp>
    </p:spTree>
    <p:extLst>
      <p:ext uri="{BB962C8B-B14F-4D97-AF65-F5344CB8AC3E}">
        <p14:creationId xmlns:p14="http://schemas.microsoft.com/office/powerpoint/2010/main" val="3966538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37"/>
          <p:cNvGrpSpPr>
            <a:grpSpLocks/>
          </p:cNvGrpSpPr>
          <p:nvPr/>
        </p:nvGrpSpPr>
        <p:grpSpPr bwMode="auto">
          <a:xfrm>
            <a:off x="3094039" y="-2852738"/>
            <a:ext cx="4149725" cy="2286000"/>
            <a:chOff x="-743845" y="3941618"/>
            <a:chExt cx="5017684" cy="2763982"/>
          </a:xfrm>
        </p:grpSpPr>
        <p:pic>
          <p:nvPicPr>
            <p:cNvPr id="41999" name="Picture 38" descr="\\suber\Fotografias\Espaços\reserva\PICT0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45" y="5297054"/>
              <a:ext cx="2471588"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480" y="3941618"/>
              <a:ext cx="2471588"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2710" y="5297054"/>
              <a:ext cx="2491129" cy="140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2" descr="New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818" y="3941618"/>
              <a:ext cx="2481359" cy="13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7" name="AutoShape 7" descr="Related imag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41988" name="AutoShape 9" descr="Related image"/>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41989" name="AutoShape 13" descr="Image result for Tapada da Ajuda colecÃ§Ã£o florestal"/>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41990" name="AutoShape 15" descr="Image result for Tapada da Ajuda colecÃ§Ã£o florestal"/>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en-US" altLang="pt-PT" sz="1800">
              <a:solidFill>
                <a:schemeClr val="tx1"/>
              </a:solidFill>
              <a:latin typeface="Arial" panose="020B0604020202020204" pitchFamily="34" charset="0"/>
            </a:endParaRPr>
          </a:p>
        </p:txBody>
      </p:sp>
      <p:sp>
        <p:nvSpPr>
          <p:cNvPr id="19" name="Rectangle 2"/>
          <p:cNvSpPr/>
          <p:nvPr/>
        </p:nvSpPr>
        <p:spPr>
          <a:xfrm>
            <a:off x="423068" y="1870078"/>
            <a:ext cx="6326188" cy="2381250"/>
          </a:xfrm>
          <a:prstGeom prst="rect">
            <a:avLst/>
          </a:prstGeom>
        </p:spPr>
        <p:txBody>
          <a:bodyPr/>
          <a:lstStyle/>
          <a:p>
            <a:pPr eaLnBrk="1" hangingPunct="1">
              <a:defRPr/>
            </a:pPr>
            <a:endParaRPr lang="en-US" sz="1600" b="1" spc="300" dirty="0"/>
          </a:p>
          <a:p>
            <a:pPr marL="285750" indent="-285750">
              <a:buFont typeface="Arial" panose="020B0604020202020204" pitchFamily="34" charset="0"/>
              <a:buChar char="•"/>
              <a:defRPr/>
            </a:pPr>
            <a:r>
              <a:rPr lang="en-US" sz="1600" b="1" spc="300" dirty="0"/>
              <a:t>To quantify fish swimming and jumping performance as a function of hydraulic variables </a:t>
            </a:r>
            <a:endParaRPr lang="pt-PT" sz="1600" b="1" spc="300" dirty="0"/>
          </a:p>
          <a:p>
            <a:pPr marL="285750" indent="-285750">
              <a:buFont typeface="Arial" panose="020B0604020202020204" pitchFamily="34" charset="0"/>
              <a:buChar char="•"/>
              <a:defRPr/>
            </a:pPr>
            <a:endParaRPr lang="pt-PT" sz="1600" b="1" spc="300" dirty="0"/>
          </a:p>
          <a:p>
            <a:pPr marL="285750" indent="-285750" algn="just">
              <a:buFont typeface="Arial" panose="020B0604020202020204" pitchFamily="34" charset="0"/>
              <a:buChar char="•"/>
              <a:defRPr/>
            </a:pPr>
            <a:r>
              <a:rPr lang="en-US" sz="1600" b="1" spc="300" dirty="0"/>
              <a:t>To assess the performance of fish movements and </a:t>
            </a:r>
            <a:r>
              <a:rPr lang="en-US" sz="1600" b="1" spc="300" dirty="0" err="1"/>
              <a:t>behaviour</a:t>
            </a:r>
            <a:r>
              <a:rPr lang="en-US" sz="1600" b="1" spc="300" dirty="0"/>
              <a:t> </a:t>
            </a:r>
            <a:r>
              <a:rPr lang="pt-PT" sz="1600" b="1" spc="300" dirty="0" err="1"/>
              <a:t>across</a:t>
            </a:r>
            <a:r>
              <a:rPr lang="pt-PT" sz="1600" b="1" spc="300" dirty="0"/>
              <a:t> </a:t>
            </a:r>
            <a:r>
              <a:rPr lang="pt-PT" sz="1600" b="1" spc="300" dirty="0" err="1"/>
              <a:t>barriers</a:t>
            </a:r>
            <a:endParaRPr lang="pt-PT" sz="1600" b="1" spc="300" dirty="0"/>
          </a:p>
          <a:p>
            <a:pPr eaLnBrk="1" hangingPunct="1">
              <a:defRPr/>
            </a:pPr>
            <a:r>
              <a:rPr lang="pt-PT" sz="1600" b="1" spc="300" dirty="0"/>
              <a:t> </a:t>
            </a:r>
            <a:endParaRPr lang="en-US" sz="1600" b="1" spc="300" dirty="0"/>
          </a:p>
        </p:txBody>
      </p:sp>
      <p:pic>
        <p:nvPicPr>
          <p:cNvPr id="32" name="Picture 2" descr="C:\Users\Filipe\Pictures\fotos telemovel lnec\20160617_140037 - Cópia - Cópia.jpg"/>
          <p:cNvPicPr>
            <a:picLocks noChangeAspect="1" noChangeArrowheads="1"/>
          </p:cNvPicPr>
          <p:nvPr/>
        </p:nvPicPr>
        <p:blipFill>
          <a:blip r:embed="rId7"/>
          <a:srcRect/>
          <a:stretch>
            <a:fillRect/>
          </a:stretch>
        </p:blipFill>
        <p:spPr bwMode="auto">
          <a:xfrm>
            <a:off x="7839076" y="1724025"/>
            <a:ext cx="2689225" cy="4478338"/>
          </a:xfrm>
          <a:prstGeom prst="rect">
            <a:avLst/>
          </a:prstGeom>
          <a:noFill/>
          <a:ln>
            <a:noFill/>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pic>
        <p:nvPicPr>
          <p:cNvPr id="41993" name="Imagem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6013" y="3716339"/>
            <a:ext cx="4113212"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ixaDeTexto 10">
            <a:extLst>
              <a:ext uri="{FF2B5EF4-FFF2-40B4-BE49-F238E27FC236}">
                <a16:creationId xmlns:a16="http://schemas.microsoft.com/office/drawing/2014/main" id="{D607238F-8D11-4BBC-9771-EABF96670494}"/>
              </a:ext>
            </a:extLst>
          </p:cNvPr>
          <p:cNvSpPr txBox="1"/>
          <p:nvPr/>
        </p:nvSpPr>
        <p:spPr>
          <a:xfrm>
            <a:off x="609277" y="838202"/>
            <a:ext cx="7013575" cy="1200150"/>
          </a:xfrm>
          <a:prstGeom prst="rect">
            <a:avLst/>
          </a:prstGeom>
          <a:solidFill>
            <a:schemeClr val="bg1"/>
          </a:solidFill>
        </p:spPr>
        <p:txBody>
          <a:bodyPr>
            <a:spAutoFit/>
          </a:bodyPr>
          <a:lstStyle/>
          <a:p>
            <a:pPr eaLnBrk="1" hangingPunct="1">
              <a:defRPr/>
            </a:pPr>
            <a:r>
              <a:rPr lang="en-US" sz="2000" b="1" spc="300" dirty="0"/>
              <a:t>Technical solutions for designing new </a:t>
            </a:r>
            <a:r>
              <a:rPr lang="en-US" sz="2000" b="1" spc="300" dirty="0" err="1"/>
              <a:t>fishway</a:t>
            </a:r>
            <a:r>
              <a:rPr lang="en-US" sz="2000" b="1" spc="300" dirty="0"/>
              <a:t> facilities for migratory fish</a:t>
            </a:r>
          </a:p>
          <a:p>
            <a:pPr eaLnBrk="1" hangingPunct="1">
              <a:defRPr/>
            </a:pPr>
            <a:r>
              <a:rPr lang="pt-PT" sz="1600" dirty="0" err="1"/>
              <a:t>Projects</a:t>
            </a:r>
            <a:r>
              <a:rPr lang="pt-PT" sz="1600" dirty="0"/>
              <a:t> FISHPASS </a:t>
            </a:r>
            <a:r>
              <a:rPr lang="pt-PT" sz="1600" dirty="0" err="1"/>
              <a:t>and</a:t>
            </a:r>
            <a:r>
              <a:rPr lang="pt-PT" sz="1600" dirty="0"/>
              <a:t> FISHMOVE</a:t>
            </a:r>
          </a:p>
          <a:p>
            <a:pPr eaLnBrk="1" hangingPunct="1">
              <a:defRPr/>
            </a:pPr>
            <a:r>
              <a:rPr lang="pt-PT" sz="1600" b="1" spc="300" dirty="0"/>
              <a:t>EU </a:t>
            </a:r>
            <a:r>
              <a:rPr lang="pt-PT" sz="1600" b="1" spc="300" dirty="0" err="1"/>
              <a:t>project</a:t>
            </a:r>
            <a:r>
              <a:rPr lang="pt-PT" sz="1600" b="1" spc="300" dirty="0"/>
              <a:t> MARS http://www.mars-project.eu/</a:t>
            </a:r>
            <a:endParaRPr lang="en-US" sz="1600" b="1" spc="300" dirty="0"/>
          </a:p>
        </p:txBody>
      </p:sp>
      <p:pic>
        <p:nvPicPr>
          <p:cNvPr id="41995" name="Picture 3"/>
          <p:cNvPicPr>
            <a:picLocks noChangeAspect="1" noChangeArrowheads="1"/>
          </p:cNvPicPr>
          <p:nvPr/>
        </p:nvPicPr>
        <p:blipFill>
          <a:blip r:embed="rId9">
            <a:extLst>
              <a:ext uri="{28A0092B-C50C-407E-A947-70E740481C1C}">
                <a14:useLocalDpi xmlns:a14="http://schemas.microsoft.com/office/drawing/2010/main" val="0"/>
              </a:ext>
            </a:extLst>
          </a:blip>
          <a:srcRect l="12117" t="18735" r="7767" b="20905"/>
          <a:stretch>
            <a:fillRect/>
          </a:stretch>
        </p:blipFill>
        <p:spPr bwMode="auto">
          <a:xfrm>
            <a:off x="3046413" y="52389"/>
            <a:ext cx="1173162"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6" name="Imagem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95825" y="168275"/>
            <a:ext cx="1320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79576" y="257176"/>
            <a:ext cx="9763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22" descr="MARS-logo_medium_white_bac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51814" y="722313"/>
            <a:ext cx="2357437"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1274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2589213"/>
            <a:ext cx="64579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1938" y="4192589"/>
            <a:ext cx="645795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6" name="Group 4"/>
          <p:cNvGrpSpPr>
            <a:grpSpLocks/>
          </p:cNvGrpSpPr>
          <p:nvPr/>
        </p:nvGrpSpPr>
        <p:grpSpPr bwMode="auto">
          <a:xfrm>
            <a:off x="7978775" y="712788"/>
            <a:ext cx="2393950" cy="5537200"/>
            <a:chOff x="6457950" y="82338"/>
            <a:chExt cx="2686050" cy="6220765"/>
          </a:xfrm>
        </p:grpSpPr>
        <p:pic>
          <p:nvPicPr>
            <p:cNvPr id="4404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5178" y="82338"/>
              <a:ext cx="2219454" cy="158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Slide Number Placeholder 4"/>
            <p:cNvSpPr>
              <a:spLocks/>
            </p:cNvSpPr>
            <p:nvPr/>
          </p:nvSpPr>
          <p:spPr bwMode="auto">
            <a:xfrm>
              <a:off x="6457950" y="570764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endParaRPr lang="pt-PT" altLang="pt-PT" sz="1800">
                <a:solidFill>
                  <a:schemeClr val="tx1"/>
                </a:solidFill>
                <a:latin typeface="Arial" panose="020B0604020202020204" pitchFamily="34" charset="0"/>
              </a:endParaRPr>
            </a:p>
          </p:txBody>
        </p:sp>
        <p:pic>
          <p:nvPicPr>
            <p:cNvPr id="44046" name="Picture 6" descr="http://charmeck.org/stormwater/Projects/PublishingImages/StreamRestor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9429" y="4941271"/>
              <a:ext cx="2212594" cy="136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8" descr="https://encrypted-tbn0.gstatic.com/images?q=tbn:ANd9GcT1BoFT5c_-iwDIkHp8D9zij8KPKfHBigQvKyIoRGmaT8Kr1cvSu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5178" y="1758352"/>
              <a:ext cx="2296845" cy="157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0632" y="3376146"/>
              <a:ext cx="2303368" cy="150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7" name="TextBox 1"/>
          <p:cNvSpPr txBox="1">
            <a:spLocks noChangeArrowheads="1"/>
          </p:cNvSpPr>
          <p:nvPr/>
        </p:nvSpPr>
        <p:spPr bwMode="auto">
          <a:xfrm>
            <a:off x="1782764" y="3184525"/>
            <a:ext cx="1800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pt-PT" altLang="pt-PT" sz="3200" b="1">
                <a:solidFill>
                  <a:schemeClr val="bg1"/>
                </a:solidFill>
                <a:latin typeface="Arial" panose="020B0604020202020204" pitchFamily="34" charset="0"/>
              </a:rPr>
              <a:t>2008</a:t>
            </a:r>
          </a:p>
        </p:txBody>
      </p:sp>
      <p:sp>
        <p:nvSpPr>
          <p:cNvPr id="44038" name="TextBox 2"/>
          <p:cNvSpPr txBox="1">
            <a:spLocks noChangeArrowheads="1"/>
          </p:cNvSpPr>
          <p:nvPr/>
        </p:nvSpPr>
        <p:spPr bwMode="auto">
          <a:xfrm>
            <a:off x="1854201" y="4913313"/>
            <a:ext cx="1152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rgbClr val="323232"/>
                </a:solidFill>
                <a:latin typeface="Gill Sans MT Pro Medium"/>
              </a:defRPr>
            </a:lvl1pPr>
            <a:lvl2pPr marL="742950" indent="-285750">
              <a:spcBef>
                <a:spcPct val="20000"/>
              </a:spcBef>
              <a:buFont typeface="Arial" panose="020B0604020202020204" pitchFamily="34" charset="0"/>
              <a:buChar char="–"/>
              <a:defRPr sz="2800">
                <a:solidFill>
                  <a:srgbClr val="323232"/>
                </a:solidFill>
                <a:latin typeface="Gill Sans MT Pro Medium"/>
              </a:defRPr>
            </a:lvl2pPr>
            <a:lvl3pPr marL="1143000" indent="-228600">
              <a:spcBef>
                <a:spcPct val="20000"/>
              </a:spcBef>
              <a:buFont typeface="Arial" panose="020B0604020202020204" pitchFamily="34" charset="0"/>
              <a:buChar char="•"/>
              <a:defRPr sz="2400">
                <a:solidFill>
                  <a:srgbClr val="323232"/>
                </a:solidFill>
                <a:latin typeface="Gill Sans MT Pro Medium"/>
              </a:defRPr>
            </a:lvl3pPr>
            <a:lvl4pPr marL="1600200" indent="-228600">
              <a:spcBef>
                <a:spcPct val="20000"/>
              </a:spcBef>
              <a:buFont typeface="Arial" panose="020B0604020202020204" pitchFamily="34" charset="0"/>
              <a:buChar char="–"/>
              <a:defRPr sz="2000">
                <a:solidFill>
                  <a:srgbClr val="323232"/>
                </a:solidFill>
                <a:latin typeface="Gill Sans MT Pro Medium"/>
              </a:defRPr>
            </a:lvl4pPr>
            <a:lvl5pPr marL="2057400" indent="-228600">
              <a:spcBef>
                <a:spcPct val="20000"/>
              </a:spcBef>
              <a:buFont typeface="Arial" panose="020B0604020202020204" pitchFamily="34" charset="0"/>
              <a:buChar char="»"/>
              <a:defRPr sz="2000">
                <a:solidFill>
                  <a:srgbClr val="323232"/>
                </a:solidFill>
                <a:latin typeface="Gill Sans MT Pro Medium"/>
              </a:defRPr>
            </a:lvl5pPr>
            <a:lvl6pPr marL="25146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6pPr>
            <a:lvl7pPr marL="29718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7pPr>
            <a:lvl8pPr marL="34290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8pPr>
            <a:lvl9pPr marL="3886200" indent="-228600" eaLnBrk="0" fontAlgn="base" hangingPunct="0">
              <a:spcBef>
                <a:spcPct val="20000"/>
              </a:spcBef>
              <a:spcAft>
                <a:spcPct val="0"/>
              </a:spcAft>
              <a:buFont typeface="Arial" panose="020B0604020202020204" pitchFamily="34" charset="0"/>
              <a:buChar char="»"/>
              <a:defRPr sz="2000">
                <a:solidFill>
                  <a:srgbClr val="323232"/>
                </a:solidFill>
                <a:latin typeface="Gill Sans MT Pro Medium"/>
              </a:defRPr>
            </a:lvl9pPr>
          </a:lstStyle>
          <a:p>
            <a:pPr eaLnBrk="1" hangingPunct="1">
              <a:spcBef>
                <a:spcPct val="0"/>
              </a:spcBef>
              <a:buFontTx/>
              <a:buNone/>
            </a:pPr>
            <a:r>
              <a:rPr lang="pt-PT" altLang="pt-PT" sz="3200" b="1">
                <a:solidFill>
                  <a:schemeClr val="bg1"/>
                </a:solidFill>
                <a:latin typeface="Arial" panose="020B0604020202020204" pitchFamily="34" charset="0"/>
              </a:rPr>
              <a:t>2011</a:t>
            </a:r>
          </a:p>
        </p:txBody>
      </p:sp>
      <p:grpSp>
        <p:nvGrpSpPr>
          <p:cNvPr id="19" name="Group 24"/>
          <p:cNvGrpSpPr>
            <a:grpSpLocks/>
          </p:cNvGrpSpPr>
          <p:nvPr/>
        </p:nvGrpSpPr>
        <p:grpSpPr bwMode="auto">
          <a:xfrm>
            <a:off x="2279650" y="6080126"/>
            <a:ext cx="3657600" cy="766763"/>
            <a:chOff x="1383" y="3606"/>
            <a:chExt cx="2217" cy="641"/>
          </a:xfrm>
        </p:grpSpPr>
        <p:pic>
          <p:nvPicPr>
            <p:cNvPr id="44041" name="Picture 14" descr="logoSUDOEInterregIV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 y="3770"/>
              <a:ext cx="58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 y="3772"/>
              <a:ext cx="54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3" y="3606"/>
              <a:ext cx="907"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1340644" y="0"/>
            <a:ext cx="6840537" cy="2492990"/>
          </a:xfrm>
          <a:prstGeom prst="rect">
            <a:avLst/>
          </a:prstGeom>
          <a:noFill/>
        </p:spPr>
        <p:txBody>
          <a:bodyPr>
            <a:spAutoFit/>
          </a:bodyPr>
          <a:lstStyle/>
          <a:p>
            <a:pPr eaLnBrk="1" hangingPunct="1">
              <a:defRPr/>
            </a:pPr>
            <a:r>
              <a:rPr lang="pt-PT" sz="2400" b="1" dirty="0"/>
              <a:t>RIVER AND WETLAND </a:t>
            </a:r>
            <a:r>
              <a:rPr lang="pt-PT" sz="2400" b="1" dirty="0" smtClean="0"/>
              <a:t>RESTORATION </a:t>
            </a:r>
          </a:p>
          <a:p>
            <a:pPr eaLnBrk="1" hangingPunct="1">
              <a:defRPr/>
            </a:pPr>
            <a:r>
              <a:rPr lang="pt-PT" sz="2400" b="1" dirty="0" smtClean="0"/>
              <a:t>ECOLOGICAL CORRIDOR DESIGN</a:t>
            </a:r>
            <a:endParaRPr lang="pt-PT" sz="2400" b="1" dirty="0"/>
          </a:p>
          <a:p>
            <a:pPr eaLnBrk="1" hangingPunct="1">
              <a:defRPr/>
            </a:pPr>
            <a:endParaRPr lang="pt-PT" dirty="0"/>
          </a:p>
          <a:p>
            <a:pPr eaLnBrk="1" hangingPunct="1">
              <a:defRPr/>
            </a:pPr>
            <a:r>
              <a:rPr lang="pt-PT" dirty="0"/>
              <a:t>EU-</a:t>
            </a:r>
            <a:r>
              <a:rPr lang="pt-PT" dirty="0" err="1"/>
              <a:t>Projects</a:t>
            </a:r>
            <a:r>
              <a:rPr lang="pt-PT" dirty="0"/>
              <a:t> INTERREG RICOVER </a:t>
            </a:r>
            <a:r>
              <a:rPr lang="pt-PT" dirty="0" err="1"/>
              <a:t>and</a:t>
            </a:r>
            <a:r>
              <a:rPr lang="pt-PT" dirty="0"/>
              <a:t> </a:t>
            </a:r>
            <a:r>
              <a:rPr lang="pt-PT" dirty="0" smtClean="0"/>
              <a:t>RIPIDURABLE</a:t>
            </a:r>
          </a:p>
          <a:p>
            <a:pPr eaLnBrk="1" hangingPunct="1">
              <a:defRPr/>
            </a:pPr>
            <a:r>
              <a:rPr lang="pt-PT" dirty="0" smtClean="0"/>
              <a:t>EU-</a:t>
            </a:r>
            <a:r>
              <a:rPr lang="pt-PT" dirty="0" err="1" smtClean="0"/>
              <a:t>Projects</a:t>
            </a:r>
            <a:r>
              <a:rPr lang="pt-PT" dirty="0" smtClean="0"/>
              <a:t> INTERREG CERES </a:t>
            </a:r>
            <a:r>
              <a:rPr lang="pt-PT" dirty="0" err="1" smtClean="0"/>
              <a:t>and</a:t>
            </a:r>
            <a:r>
              <a:rPr lang="pt-PT" dirty="0" smtClean="0"/>
              <a:t> ALBUFEIRA</a:t>
            </a:r>
            <a:endParaRPr lang="pt-PT" dirty="0"/>
          </a:p>
          <a:p>
            <a:pPr eaLnBrk="1" hangingPunct="1">
              <a:defRPr/>
            </a:pPr>
            <a:endParaRPr lang="pt-PT" dirty="0"/>
          </a:p>
          <a:p>
            <a:pPr marL="285750" indent="-285750">
              <a:buFont typeface="Wingdings" panose="05000000000000000000" pitchFamily="2" charset="2"/>
              <a:buChar char="q"/>
              <a:defRPr/>
            </a:pPr>
            <a:r>
              <a:rPr lang="pt-PT" dirty="0"/>
              <a:t>To </a:t>
            </a:r>
            <a:r>
              <a:rPr lang="pt-PT" dirty="0" err="1"/>
              <a:t>develop</a:t>
            </a:r>
            <a:r>
              <a:rPr lang="pt-PT" dirty="0"/>
              <a:t> </a:t>
            </a:r>
            <a:r>
              <a:rPr lang="pt-PT" dirty="0" err="1"/>
              <a:t>techniques</a:t>
            </a:r>
            <a:r>
              <a:rPr lang="pt-PT" dirty="0"/>
              <a:t> </a:t>
            </a:r>
            <a:r>
              <a:rPr lang="pt-PT" dirty="0" err="1"/>
              <a:t>and</a:t>
            </a:r>
            <a:r>
              <a:rPr lang="pt-PT" dirty="0"/>
              <a:t> </a:t>
            </a:r>
            <a:r>
              <a:rPr lang="pt-PT" dirty="0" err="1"/>
              <a:t>materials</a:t>
            </a:r>
            <a:r>
              <a:rPr lang="pt-PT" dirty="0"/>
              <a:t> for </a:t>
            </a:r>
            <a:r>
              <a:rPr lang="pt-PT" dirty="0" err="1"/>
              <a:t>river</a:t>
            </a:r>
            <a:r>
              <a:rPr lang="pt-PT" dirty="0"/>
              <a:t> </a:t>
            </a:r>
            <a:r>
              <a:rPr lang="pt-PT" dirty="0" err="1"/>
              <a:t>restoration</a:t>
            </a:r>
            <a:endParaRPr lang="pt-PT" dirty="0"/>
          </a:p>
          <a:p>
            <a:pPr marL="285750" indent="-285750">
              <a:buFont typeface="Wingdings" panose="05000000000000000000" pitchFamily="2" charset="2"/>
              <a:buChar char="q"/>
              <a:defRPr/>
            </a:pPr>
            <a:r>
              <a:rPr lang="pt-PT" dirty="0"/>
              <a:t>To </a:t>
            </a:r>
            <a:r>
              <a:rPr lang="pt-PT" dirty="0" err="1"/>
              <a:t>predict</a:t>
            </a:r>
            <a:r>
              <a:rPr lang="pt-PT" dirty="0"/>
              <a:t> </a:t>
            </a:r>
            <a:r>
              <a:rPr lang="pt-PT" dirty="0" err="1"/>
              <a:t>restoration</a:t>
            </a:r>
            <a:r>
              <a:rPr lang="pt-PT" dirty="0"/>
              <a:t> </a:t>
            </a:r>
            <a:r>
              <a:rPr lang="pt-PT" dirty="0" err="1"/>
              <a:t>trajectories</a:t>
            </a:r>
            <a:endParaRPr lang="pt-PT" dirty="0"/>
          </a:p>
        </p:txBody>
      </p:sp>
    </p:spTree>
    <p:extLst>
      <p:ext uri="{BB962C8B-B14F-4D97-AF65-F5344CB8AC3E}">
        <p14:creationId xmlns:p14="http://schemas.microsoft.com/office/powerpoint/2010/main" val="3469768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Alguns orientadores possíveis</a:t>
            </a:r>
            <a:endParaRPr lang="pt-PT" dirty="0"/>
          </a:p>
        </p:txBody>
      </p:sp>
      <p:pic>
        <p:nvPicPr>
          <p:cNvPr id="5" name="Picture 4"/>
          <p:cNvPicPr>
            <a:picLocks noChangeAspect="1"/>
          </p:cNvPicPr>
          <p:nvPr/>
        </p:nvPicPr>
        <p:blipFill>
          <a:blip r:embed="rId2"/>
          <a:stretch>
            <a:fillRect/>
          </a:stretch>
        </p:blipFill>
        <p:spPr>
          <a:xfrm>
            <a:off x="577726" y="2644726"/>
            <a:ext cx="5440792" cy="2342909"/>
          </a:xfrm>
          <a:prstGeom prst="rect">
            <a:avLst/>
          </a:prstGeom>
        </p:spPr>
      </p:pic>
      <p:pic>
        <p:nvPicPr>
          <p:cNvPr id="6" name="Picture 5"/>
          <p:cNvPicPr>
            <a:picLocks noChangeAspect="1"/>
          </p:cNvPicPr>
          <p:nvPr/>
        </p:nvPicPr>
        <p:blipFill>
          <a:blip r:embed="rId3"/>
          <a:stretch>
            <a:fillRect/>
          </a:stretch>
        </p:blipFill>
        <p:spPr>
          <a:xfrm>
            <a:off x="6239618" y="1348703"/>
            <a:ext cx="5134610" cy="4593081"/>
          </a:xfrm>
          <a:prstGeom prst="rect">
            <a:avLst/>
          </a:prstGeom>
        </p:spPr>
      </p:pic>
      <p:sp>
        <p:nvSpPr>
          <p:cNvPr id="7" name="TextBox 6"/>
          <p:cNvSpPr txBox="1"/>
          <p:nvPr/>
        </p:nvSpPr>
        <p:spPr>
          <a:xfrm>
            <a:off x="2817091" y="4184073"/>
            <a:ext cx="2890982" cy="1323439"/>
          </a:xfrm>
          <a:prstGeom prst="rect">
            <a:avLst/>
          </a:prstGeom>
          <a:noFill/>
        </p:spPr>
        <p:txBody>
          <a:bodyPr wrap="square" rtlCol="0">
            <a:spAutoFit/>
          </a:bodyPr>
          <a:lstStyle/>
          <a:p>
            <a:r>
              <a:rPr lang="pt-PT" sz="4000" dirty="0" smtClean="0"/>
              <a:t>Engenharia do Ambiente</a:t>
            </a:r>
            <a:endParaRPr lang="pt-PT" sz="4000" dirty="0"/>
          </a:p>
        </p:txBody>
      </p:sp>
      <p:sp>
        <p:nvSpPr>
          <p:cNvPr id="8" name="TextBox 7"/>
          <p:cNvSpPr txBox="1"/>
          <p:nvPr/>
        </p:nvSpPr>
        <p:spPr>
          <a:xfrm>
            <a:off x="8648268" y="4618345"/>
            <a:ext cx="2890982" cy="1938992"/>
          </a:xfrm>
          <a:prstGeom prst="rect">
            <a:avLst/>
          </a:prstGeom>
          <a:noFill/>
        </p:spPr>
        <p:txBody>
          <a:bodyPr wrap="square" rtlCol="0">
            <a:spAutoFit/>
          </a:bodyPr>
          <a:lstStyle/>
          <a:p>
            <a:r>
              <a:rPr lang="pt-PT" sz="4000" dirty="0" smtClean="0"/>
              <a:t>Ciências do  </a:t>
            </a:r>
            <a:r>
              <a:rPr lang="pt-PT" sz="4000" dirty="0" err="1" smtClean="0"/>
              <a:t>do</a:t>
            </a:r>
            <a:r>
              <a:rPr lang="pt-PT" sz="4000" dirty="0" smtClean="0"/>
              <a:t> Ambiente e da Terra</a:t>
            </a:r>
            <a:endParaRPr lang="pt-PT" sz="4000" dirty="0"/>
          </a:p>
        </p:txBody>
      </p:sp>
      <p:sp>
        <p:nvSpPr>
          <p:cNvPr id="9" name="TextBox 8"/>
          <p:cNvSpPr txBox="1"/>
          <p:nvPr/>
        </p:nvSpPr>
        <p:spPr>
          <a:xfrm>
            <a:off x="1898073" y="6157650"/>
            <a:ext cx="4729018" cy="369332"/>
          </a:xfrm>
          <a:prstGeom prst="rect">
            <a:avLst/>
          </a:prstGeom>
          <a:solidFill>
            <a:schemeClr val="accent3"/>
          </a:solidFill>
        </p:spPr>
        <p:txBody>
          <a:bodyPr wrap="square" rtlCol="0">
            <a:spAutoFit/>
          </a:bodyPr>
          <a:lstStyle/>
          <a:p>
            <a:r>
              <a:rPr lang="pt-PT" dirty="0" smtClean="0"/>
              <a:t>Outros professores internos e externos</a:t>
            </a:r>
            <a:endParaRPr lang="pt-PT" dirty="0"/>
          </a:p>
        </p:txBody>
      </p:sp>
    </p:spTree>
    <p:extLst>
      <p:ext uri="{BB962C8B-B14F-4D97-AF65-F5344CB8AC3E}">
        <p14:creationId xmlns:p14="http://schemas.microsoft.com/office/powerpoint/2010/main" val="762338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708" y="908546"/>
            <a:ext cx="10963564" cy="5129609"/>
          </a:xfrm>
          <a:prstGeom prst="rect">
            <a:avLst/>
          </a:prstGeom>
        </p:spPr>
        <p:txBody>
          <a:bodyPr wrap="square">
            <a:spAutoFit/>
          </a:bodyPr>
          <a:lstStyle/>
          <a:p>
            <a:pPr>
              <a:spcBef>
                <a:spcPts val="800"/>
              </a:spcBef>
            </a:pPr>
            <a:r>
              <a:rPr lang="pt-PT" sz="2400" b="1" dirty="0" smtClean="0"/>
              <a:t>Normas</a:t>
            </a:r>
            <a:r>
              <a:rPr lang="pt-PT" sz="2400" b="1" dirty="0"/>
              <a:t> </a:t>
            </a:r>
            <a:r>
              <a:rPr lang="pt-PT" sz="2400" b="1" dirty="0" smtClean="0"/>
              <a:t>para Dissertação de Mestrado no ISA</a:t>
            </a:r>
          </a:p>
          <a:p>
            <a:pPr>
              <a:spcBef>
                <a:spcPts val="800"/>
              </a:spcBef>
            </a:pPr>
            <a:r>
              <a:rPr lang="pt-PT" dirty="0" smtClean="0"/>
              <a:t>a)Não </a:t>
            </a:r>
            <a:r>
              <a:rPr lang="pt-PT" dirty="0"/>
              <a:t>pode exceder as 80 páginas principais, formato A4, fonte </a:t>
            </a:r>
            <a:r>
              <a:rPr lang="pt-PT" dirty="0" err="1"/>
              <a:t>Arial</a:t>
            </a:r>
            <a:r>
              <a:rPr lang="pt-PT" dirty="0"/>
              <a:t> (ou semelhante) de dimensão 10 ou 11,a espaço e meio, com margens de 2.5cm. Documentação complementar poderá ser acrescentada sob a forma de anexos não podendo exceder as 120 páginas totais</a:t>
            </a:r>
            <a:r>
              <a:rPr lang="pt-PT" dirty="0" smtClean="0"/>
              <a:t>;</a:t>
            </a:r>
          </a:p>
          <a:p>
            <a:pPr>
              <a:spcBef>
                <a:spcPts val="800"/>
              </a:spcBef>
            </a:pPr>
            <a:r>
              <a:rPr lang="pt-PT" dirty="0" smtClean="0"/>
              <a:t>b)Quando  </a:t>
            </a:r>
            <a:r>
              <a:rPr lang="pt-PT" dirty="0"/>
              <a:t>tal  se  revele  necessário,  certas  partes  do  trabalho  final,  designadamente  os  anexos,  podem  </a:t>
            </a:r>
            <a:r>
              <a:rPr lang="pt-PT" dirty="0" smtClean="0"/>
              <a:t>ser apresentados </a:t>
            </a:r>
            <a:r>
              <a:rPr lang="pt-PT" dirty="0"/>
              <a:t>exclusivamente em formato digital</a:t>
            </a:r>
            <a:r>
              <a:rPr lang="pt-PT" dirty="0" smtClean="0"/>
              <a:t>; </a:t>
            </a:r>
          </a:p>
          <a:p>
            <a:pPr>
              <a:spcBef>
                <a:spcPts val="800"/>
              </a:spcBef>
            </a:pPr>
            <a:r>
              <a:rPr lang="pt-PT" dirty="0" smtClean="0"/>
              <a:t>c)Deve </a:t>
            </a:r>
            <a:r>
              <a:rPr lang="pt-PT" dirty="0"/>
              <a:t>incluir resumos em português e noutra língua oficial da União Europeia até 300 palavras cada, até 5 palavras-chave em português e noutra língua oficial da União </a:t>
            </a:r>
            <a:r>
              <a:rPr lang="pt-PT" dirty="0" smtClean="0"/>
              <a:t>Europeia</a:t>
            </a:r>
            <a:r>
              <a:rPr lang="pt-PT" dirty="0"/>
              <a:t>, e índices</a:t>
            </a:r>
            <a:r>
              <a:rPr lang="pt-PT" dirty="0" smtClean="0"/>
              <a:t>;</a:t>
            </a:r>
          </a:p>
          <a:p>
            <a:pPr>
              <a:spcBef>
                <a:spcPts val="800"/>
              </a:spcBef>
            </a:pPr>
            <a:r>
              <a:rPr lang="pt-PT" dirty="0" smtClean="0"/>
              <a:t>d)Quando  </a:t>
            </a:r>
            <a:r>
              <a:rPr lang="pt-PT" dirty="0"/>
              <a:t>o  Conselho  Científico  autorizar  a  redação  do  trabalho  em  língua  estrangeira,  este  deve  ser acompanhado  de  um  resumo  mais  desenvolvido  em  português,  com  uma  extensão  compreendida  entre 1200 a1500 palavras</a:t>
            </a:r>
            <a:r>
              <a:rPr lang="pt-PT" dirty="0" smtClean="0"/>
              <a:t>;</a:t>
            </a:r>
          </a:p>
          <a:p>
            <a:pPr>
              <a:spcBef>
                <a:spcPts val="800"/>
              </a:spcBef>
            </a:pPr>
            <a:r>
              <a:rPr lang="pt-PT" dirty="0" smtClean="0"/>
              <a:t>e)A  </a:t>
            </a:r>
            <a:r>
              <a:rPr lang="pt-PT" dirty="0"/>
              <a:t>capa  deve  incluir  o  nome  da  Universidade  de  Lisboa  e  do  Instituto  Superior  de  Agronomia,  com  os </a:t>
            </a:r>
            <a:r>
              <a:rPr lang="pt-PT" dirty="0" smtClean="0"/>
              <a:t>respetivos </a:t>
            </a:r>
            <a:r>
              <a:rPr lang="pt-PT" dirty="0"/>
              <a:t>logótipos, o título do trabalho, o nome do estudante, o nome dos orientadores, a designação do ciclo de estudos do mestrado e, se aplicável, a área de especialização, a modalidade do trabalho que se apresenta (dissertação, trabalho de projeto ou relatório de estágio), o ano de conclusão e, nos casos de graus atribuídos em associação, a identificação das Instituições parceiras.</a:t>
            </a:r>
          </a:p>
        </p:txBody>
      </p:sp>
    </p:spTree>
    <p:extLst>
      <p:ext uri="{BB962C8B-B14F-4D97-AF65-F5344CB8AC3E}">
        <p14:creationId xmlns:p14="http://schemas.microsoft.com/office/powerpoint/2010/main" val="3416525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7279" y="166210"/>
            <a:ext cx="4766684" cy="6696449"/>
          </a:xfrm>
          <a:prstGeom prst="rect">
            <a:avLst/>
          </a:prstGeom>
        </p:spPr>
      </p:pic>
      <p:pic>
        <p:nvPicPr>
          <p:cNvPr id="4" name="Picture 3"/>
          <p:cNvPicPr>
            <a:picLocks noChangeAspect="1"/>
          </p:cNvPicPr>
          <p:nvPr/>
        </p:nvPicPr>
        <p:blipFill>
          <a:blip r:embed="rId3"/>
          <a:stretch>
            <a:fillRect/>
          </a:stretch>
        </p:blipFill>
        <p:spPr>
          <a:xfrm>
            <a:off x="6527128" y="249381"/>
            <a:ext cx="5114049" cy="6530109"/>
          </a:xfrm>
          <a:prstGeom prst="rect">
            <a:avLst/>
          </a:prstGeom>
        </p:spPr>
      </p:pic>
    </p:spTree>
    <p:extLst>
      <p:ext uri="{BB962C8B-B14F-4D97-AF65-F5344CB8AC3E}">
        <p14:creationId xmlns:p14="http://schemas.microsoft.com/office/powerpoint/2010/main" val="118075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7678" y="104859"/>
            <a:ext cx="4866359" cy="6753141"/>
          </a:xfrm>
          <a:prstGeom prst="rect">
            <a:avLst/>
          </a:prstGeom>
        </p:spPr>
      </p:pic>
      <p:pic>
        <p:nvPicPr>
          <p:cNvPr id="4" name="Picture 3"/>
          <p:cNvPicPr>
            <a:picLocks noChangeAspect="1"/>
          </p:cNvPicPr>
          <p:nvPr/>
        </p:nvPicPr>
        <p:blipFill>
          <a:blip r:embed="rId3"/>
          <a:stretch>
            <a:fillRect/>
          </a:stretch>
        </p:blipFill>
        <p:spPr>
          <a:xfrm>
            <a:off x="6157384" y="525891"/>
            <a:ext cx="4362833" cy="6272052"/>
          </a:xfrm>
          <a:prstGeom prst="rect">
            <a:avLst/>
          </a:prstGeom>
        </p:spPr>
      </p:pic>
    </p:spTree>
    <p:extLst>
      <p:ext uri="{BB962C8B-B14F-4D97-AF65-F5344CB8AC3E}">
        <p14:creationId xmlns:p14="http://schemas.microsoft.com/office/powerpoint/2010/main" val="4189825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5386" y="0"/>
            <a:ext cx="4857123" cy="6646590"/>
          </a:xfrm>
          <a:prstGeom prst="rect">
            <a:avLst/>
          </a:prstGeom>
        </p:spPr>
      </p:pic>
      <p:pic>
        <p:nvPicPr>
          <p:cNvPr id="4" name="Picture 3"/>
          <p:cNvPicPr>
            <a:picLocks noChangeAspect="1"/>
          </p:cNvPicPr>
          <p:nvPr/>
        </p:nvPicPr>
        <p:blipFill>
          <a:blip r:embed="rId3"/>
          <a:stretch>
            <a:fillRect/>
          </a:stretch>
        </p:blipFill>
        <p:spPr>
          <a:xfrm>
            <a:off x="5766708" y="447104"/>
            <a:ext cx="5295238" cy="5752381"/>
          </a:xfrm>
          <a:prstGeom prst="rect">
            <a:avLst/>
          </a:prstGeom>
        </p:spPr>
      </p:pic>
    </p:spTree>
    <p:extLst>
      <p:ext uri="{BB962C8B-B14F-4D97-AF65-F5344CB8AC3E}">
        <p14:creationId xmlns:p14="http://schemas.microsoft.com/office/powerpoint/2010/main" val="436644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6581" y="69417"/>
            <a:ext cx="4828838" cy="6765492"/>
          </a:xfrm>
          <a:prstGeom prst="rect">
            <a:avLst/>
          </a:prstGeom>
        </p:spPr>
      </p:pic>
      <p:pic>
        <p:nvPicPr>
          <p:cNvPr id="4" name="Picture 3"/>
          <p:cNvPicPr>
            <a:picLocks noChangeAspect="1"/>
          </p:cNvPicPr>
          <p:nvPr/>
        </p:nvPicPr>
        <p:blipFill>
          <a:blip r:embed="rId3"/>
          <a:stretch>
            <a:fillRect/>
          </a:stretch>
        </p:blipFill>
        <p:spPr>
          <a:xfrm>
            <a:off x="5714328" y="642639"/>
            <a:ext cx="5400000" cy="5619048"/>
          </a:xfrm>
          <a:prstGeom prst="rect">
            <a:avLst/>
          </a:prstGeom>
        </p:spPr>
      </p:pic>
      <p:sp>
        <p:nvSpPr>
          <p:cNvPr id="5" name="TextBox 4"/>
          <p:cNvSpPr txBox="1"/>
          <p:nvPr/>
        </p:nvSpPr>
        <p:spPr>
          <a:xfrm>
            <a:off x="6243782" y="4211782"/>
            <a:ext cx="2336800" cy="369332"/>
          </a:xfrm>
          <a:prstGeom prst="rect">
            <a:avLst/>
          </a:prstGeom>
          <a:noFill/>
        </p:spPr>
        <p:txBody>
          <a:bodyPr wrap="square" rtlCol="0">
            <a:spAutoFit/>
          </a:bodyPr>
          <a:lstStyle/>
          <a:p>
            <a:r>
              <a:rPr lang="pt-PT" dirty="0" smtClean="0"/>
              <a:t>Lista de símbolos</a:t>
            </a:r>
            <a:endParaRPr lang="pt-PT" dirty="0"/>
          </a:p>
        </p:txBody>
      </p:sp>
    </p:spTree>
    <p:extLst>
      <p:ext uri="{BB962C8B-B14F-4D97-AF65-F5344CB8AC3E}">
        <p14:creationId xmlns:p14="http://schemas.microsoft.com/office/powerpoint/2010/main" val="1373822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83139" y="192352"/>
            <a:ext cx="4839801" cy="6665648"/>
          </a:xfrm>
          <a:prstGeom prst="rect">
            <a:avLst/>
          </a:prstGeom>
        </p:spPr>
      </p:pic>
    </p:spTree>
    <p:extLst>
      <p:ext uri="{BB962C8B-B14F-4D97-AF65-F5344CB8AC3E}">
        <p14:creationId xmlns:p14="http://schemas.microsoft.com/office/powerpoint/2010/main" val="2788718479"/>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950</TotalTime>
  <Words>1484</Words>
  <Application>Microsoft Office PowerPoint</Application>
  <PresentationFormat>Widescreen</PresentationFormat>
  <Paragraphs>199</Paragraphs>
  <Slides>35</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Arial</vt:lpstr>
      <vt:lpstr>Arial Rounded MT Bold</vt:lpstr>
      <vt:lpstr>Calibri</vt:lpstr>
      <vt:lpstr>Cambria</vt:lpstr>
      <vt:lpstr>Century Schoolbook</vt:lpstr>
      <vt:lpstr>Corbel</vt:lpstr>
      <vt:lpstr>FranklinGothicURW-Lig</vt:lpstr>
      <vt:lpstr>Gill Sans MT Pro Medium</vt:lpstr>
      <vt:lpstr>MS Mincho</vt:lpstr>
      <vt:lpstr>Symbol</vt:lpstr>
      <vt:lpstr>Tahoma</vt:lpstr>
      <vt:lpstr>Times New Roman</vt:lpstr>
      <vt:lpstr>Wingdings</vt:lpstr>
      <vt:lpstr>Feathered</vt:lpstr>
      <vt:lpstr>TIPOS DE TESES DE MESTRADO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Alguns temas de interesse existentes no isa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Alguns orientadores possíveis</vt:lpstr>
    </vt:vector>
  </TitlesOfParts>
  <Company>ISA-ULISBOA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Ferreira</dc:creator>
  <cp:lastModifiedBy>Teresa Ferreira</cp:lastModifiedBy>
  <cp:revision>40</cp:revision>
  <cp:lastPrinted>2018-10-10T13:59:30Z</cp:lastPrinted>
  <dcterms:created xsi:type="dcterms:W3CDTF">2017-09-18T22:58:26Z</dcterms:created>
  <dcterms:modified xsi:type="dcterms:W3CDTF">2019-10-10T22:28:04Z</dcterms:modified>
</cp:coreProperties>
</file>